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  <p:sldMasterId id="2147483667" r:id="rId3"/>
  </p:sldMasterIdLst>
  <p:notesMasterIdLst>
    <p:notesMasterId r:id="rId38"/>
  </p:notesMasterIdLst>
  <p:handoutMasterIdLst>
    <p:handoutMasterId r:id="rId39"/>
  </p:handoutMasterIdLst>
  <p:sldIdLst>
    <p:sldId id="445" r:id="rId4"/>
    <p:sldId id="653" r:id="rId5"/>
    <p:sldId id="786" r:id="rId6"/>
    <p:sldId id="787" r:id="rId7"/>
    <p:sldId id="788" r:id="rId8"/>
    <p:sldId id="789" r:id="rId9"/>
    <p:sldId id="790" r:id="rId10"/>
    <p:sldId id="791" r:id="rId11"/>
    <p:sldId id="792" r:id="rId12"/>
    <p:sldId id="793" r:id="rId13"/>
    <p:sldId id="794" r:id="rId14"/>
    <p:sldId id="795" r:id="rId15"/>
    <p:sldId id="820" r:id="rId16"/>
    <p:sldId id="822" r:id="rId17"/>
    <p:sldId id="799" r:id="rId18"/>
    <p:sldId id="800" r:id="rId19"/>
    <p:sldId id="801" r:id="rId20"/>
    <p:sldId id="802" r:id="rId21"/>
    <p:sldId id="803" r:id="rId22"/>
    <p:sldId id="824" r:id="rId23"/>
    <p:sldId id="805" r:id="rId24"/>
    <p:sldId id="806" r:id="rId25"/>
    <p:sldId id="807" r:id="rId26"/>
    <p:sldId id="808" r:id="rId27"/>
    <p:sldId id="809" r:id="rId28"/>
    <p:sldId id="811" r:id="rId29"/>
    <p:sldId id="825" r:id="rId30"/>
    <p:sldId id="813" r:id="rId31"/>
    <p:sldId id="814" r:id="rId32"/>
    <p:sldId id="815" r:id="rId33"/>
    <p:sldId id="816" r:id="rId34"/>
    <p:sldId id="817" r:id="rId35"/>
    <p:sldId id="818" r:id="rId36"/>
    <p:sldId id="819" r:id="rId3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吴 鹏飞" initials="吴" lastIdx="1" clrIdx="0">
    <p:extLst>
      <p:ext uri="{19B8F6BF-5375-455C-9EA6-DF929625EA0E}">
        <p15:presenceInfo xmlns:p15="http://schemas.microsoft.com/office/powerpoint/2012/main" userId="b708544a9a37d9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1893"/>
    <a:srgbClr val="92D050"/>
    <a:srgbClr val="0432FF"/>
    <a:srgbClr val="0070C0"/>
    <a:srgbClr val="2D3AFF"/>
    <a:srgbClr val="73FB79"/>
    <a:srgbClr val="FFC000"/>
    <a:srgbClr val="FF40FF"/>
    <a:srgbClr val="27649B"/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1588"/>
  </p:normalViewPr>
  <p:slideViewPr>
    <p:cSldViewPr snapToGrid="0" snapToObjects="1">
      <p:cViewPr varScale="1">
        <p:scale>
          <a:sx n="63" d="100"/>
          <a:sy n="63" d="100"/>
        </p:scale>
        <p:origin x="142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1DC918-D5AF-47D4-A0E1-0F6E36D2B398}" type="datetimeFigureOut">
              <a:rPr lang="zh-CN" altLang="en-US" smtClean="0"/>
              <a:t>2021/3/25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9E4A-35BD-4C19-B517-40C0E652C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88DBF-287A-4B07-8150-A1306642B532}" type="datetimeFigureOut">
              <a:rPr lang="zh-CN" altLang="en-US" smtClean="0"/>
              <a:t>2021/3/25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CF9155-6E7B-4459-9A3D-B60496DBBCC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CF9155-6E7B-4459-9A3D-B60496DBBCC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18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CF9155-6E7B-4459-9A3D-B60496DBBCC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8695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Relationship Id="rId4" Type="http://schemas.microsoft.com/office/2007/relationships/hdphoto" Target="../media/hdphoto3.wdp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0" y="337279"/>
            <a:ext cx="12192000" cy="6520721"/>
          </a:xfrm>
          <a:prstGeom prst="rect">
            <a:avLst/>
          </a:prstGeom>
        </p:spPr>
      </p:pic>
      <p:sp>
        <p:nvSpPr>
          <p:cNvPr id="8" name="等腰三角形 7"/>
          <p:cNvSpPr/>
          <p:nvPr userDrawn="1"/>
        </p:nvSpPr>
        <p:spPr>
          <a:xfrm rot="10800000">
            <a:off x="-312295" y="2753339"/>
            <a:ext cx="12816590" cy="1359170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等腰三角形 1"/>
          <p:cNvSpPr/>
          <p:nvPr userDrawn="1"/>
        </p:nvSpPr>
        <p:spPr>
          <a:xfrm rot="10800000">
            <a:off x="0" y="2803524"/>
            <a:ext cx="12192000" cy="1179287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-1"/>
            <a:ext cx="12192000" cy="280352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淡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BD4AC4A-DF3C-4DC5-BD05-AB579ECF9A78}" type="datetime1">
              <a:rPr lang="zh-CN" altLang="en-US" smtClean="0"/>
              <a:t>2021/3/25</a:t>
            </a:fld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1"/>
          </p:nvPr>
        </p:nvSpPr>
        <p:spPr>
          <a:xfrm>
            <a:off x="9347243" y="6500835"/>
            <a:ext cx="2844800" cy="428628"/>
          </a:xfrm>
        </p:spPr>
        <p:txBody>
          <a:bodyPr/>
          <a:lstStyle>
            <a:lvl1pPr>
              <a:defRPr sz="1500" baseline="0"/>
            </a:lvl1pPr>
          </a:lstStyle>
          <a:p>
            <a:pPr>
              <a:defRPr/>
            </a:pPr>
            <a:fld id="{F34F209F-7364-4BEE-B0C4-76D6E8CB9558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3339" y="332656"/>
            <a:ext cx="7694645" cy="706090"/>
          </a:xfrm>
        </p:spPr>
        <p:txBody>
          <a:bodyPr>
            <a:normAutofit/>
          </a:bodyPr>
          <a:lstStyle>
            <a:lvl1pPr>
              <a:defRPr sz="3200" b="1">
                <a:ln w="15875">
                  <a:noFill/>
                </a:ln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347200" y="6453189"/>
            <a:ext cx="2844800" cy="365125"/>
          </a:xfrm>
        </p:spPr>
        <p:txBody>
          <a:bodyPr/>
          <a:lstStyle>
            <a:lvl1pPr>
              <a:defRPr sz="1600" smtClean="0"/>
            </a:lvl1pPr>
          </a:lstStyle>
          <a:p>
            <a:pPr>
              <a:defRPr/>
            </a:pPr>
            <a:fld id="{8174CDF2-99C3-4911-A684-C83D1DF71E9B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6979E9-A291-479A-96E1-138AB7C41100}" type="datetime1">
              <a:rPr lang="zh-CN" altLang="en-US"/>
              <a:pPr>
                <a:defRPr/>
              </a:pPr>
              <a:t>2021/3/25</a:t>
            </a:fld>
            <a:endParaRPr lang="en-US" altLang="zh-CN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DB72F4-B281-43A8-966F-509EB3388A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870331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10927454" y="6458679"/>
            <a:ext cx="1534478" cy="59568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448698" y="6374268"/>
            <a:ext cx="468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2021/3/25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-1"/>
            <a:ext cx="12192000" cy="361565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2052" name="Picture 4" descr="http://cs.njupt.edu.cn/_upload/tpl/02/9d/669/template669/img/top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15655"/>
            <a:ext cx="12192000" cy="324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2021/3/25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2021/3/25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2021/3/25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2021/3/25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2021/3/25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bg>
      <p:bgPr>
        <a:blipFill>
          <a:blip r:embed="rId2" cstate="email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空白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email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7" y="1719"/>
            <a:ext cx="12192767" cy="685628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bg>
      <p:bgPr>
        <a:blipFill dpi="0" rotWithShape="1">
          <a:blip r:embed="rId2">
            <a:lum/>
          </a:blip>
          <a:srcRect/>
          <a:tile tx="0" ty="33655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2021/3/25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2021/3/25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2021/3/25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3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2021/3/25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0" y="337279"/>
            <a:ext cx="12192000" cy="6520721"/>
          </a:xfrm>
          <a:prstGeom prst="rect">
            <a:avLst/>
          </a:prstGeom>
        </p:spPr>
      </p:pic>
      <p:sp>
        <p:nvSpPr>
          <p:cNvPr id="8" name="等腰三角形 7"/>
          <p:cNvSpPr/>
          <p:nvPr userDrawn="1"/>
        </p:nvSpPr>
        <p:spPr>
          <a:xfrm rot="10800000">
            <a:off x="-312295" y="2753339"/>
            <a:ext cx="12816590" cy="1359170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等腰三角形 1"/>
          <p:cNvSpPr/>
          <p:nvPr userDrawn="1"/>
        </p:nvSpPr>
        <p:spPr>
          <a:xfrm rot="10800000">
            <a:off x="0" y="2803524"/>
            <a:ext cx="12192000" cy="1179287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-1"/>
            <a:ext cx="12192000" cy="280352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平行四边形 8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0" y="243281"/>
            <a:ext cx="1508915" cy="687897"/>
          </a:xfrm>
          <a:custGeom>
            <a:avLst/>
            <a:gdLst>
              <a:gd name="connsiteX0" fmla="*/ 0 w 1508915"/>
              <a:gd name="connsiteY0" fmla="*/ 0 h 687897"/>
              <a:gd name="connsiteX1" fmla="*/ 1508915 w 1508915"/>
              <a:gd name="connsiteY1" fmla="*/ 0 h 687897"/>
              <a:gd name="connsiteX2" fmla="*/ 1212535 w 1508915"/>
              <a:gd name="connsiteY2" fmla="*/ 687897 h 687897"/>
              <a:gd name="connsiteX3" fmla="*/ 0 w 1508915"/>
              <a:gd name="connsiteY3" fmla="*/ 687897 h 687897"/>
              <a:gd name="connsiteX4" fmla="*/ 0 w 1508915"/>
              <a:gd name="connsiteY4" fmla="*/ 0 h 68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915" h="687897">
                <a:moveTo>
                  <a:pt x="0" y="0"/>
                </a:moveTo>
                <a:lnTo>
                  <a:pt x="1508915" y="0"/>
                </a:lnTo>
                <a:lnTo>
                  <a:pt x="1212535" y="687897"/>
                </a:lnTo>
                <a:lnTo>
                  <a:pt x="0" y="687897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320162" y="243281"/>
            <a:ext cx="466693" cy="570452"/>
          </a:xfrm>
          <a:prstGeom prst="parallelogram">
            <a:avLst>
              <a:gd name="adj" fmla="val 532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平行四边形 8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0" y="243281"/>
            <a:ext cx="1508915" cy="687897"/>
          </a:xfrm>
          <a:custGeom>
            <a:avLst/>
            <a:gdLst>
              <a:gd name="connsiteX0" fmla="*/ 0 w 1508915"/>
              <a:gd name="connsiteY0" fmla="*/ 0 h 687897"/>
              <a:gd name="connsiteX1" fmla="*/ 1508915 w 1508915"/>
              <a:gd name="connsiteY1" fmla="*/ 0 h 687897"/>
              <a:gd name="connsiteX2" fmla="*/ 1212535 w 1508915"/>
              <a:gd name="connsiteY2" fmla="*/ 687897 h 687897"/>
              <a:gd name="connsiteX3" fmla="*/ 0 w 1508915"/>
              <a:gd name="connsiteY3" fmla="*/ 687897 h 687897"/>
              <a:gd name="connsiteX4" fmla="*/ 0 w 1508915"/>
              <a:gd name="connsiteY4" fmla="*/ 0 h 68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915" h="687897">
                <a:moveTo>
                  <a:pt x="0" y="0"/>
                </a:moveTo>
                <a:lnTo>
                  <a:pt x="1508915" y="0"/>
                </a:lnTo>
                <a:lnTo>
                  <a:pt x="1212535" y="687897"/>
                </a:lnTo>
                <a:lnTo>
                  <a:pt x="0" y="687897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320162" y="243281"/>
            <a:ext cx="466693" cy="570452"/>
          </a:xfrm>
          <a:prstGeom prst="parallelogram">
            <a:avLst>
              <a:gd name="adj" fmla="val 532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平行四边形 8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0" y="243281"/>
            <a:ext cx="1508915" cy="687897"/>
          </a:xfrm>
          <a:custGeom>
            <a:avLst/>
            <a:gdLst>
              <a:gd name="connsiteX0" fmla="*/ 0 w 1508915"/>
              <a:gd name="connsiteY0" fmla="*/ 0 h 687897"/>
              <a:gd name="connsiteX1" fmla="*/ 1508915 w 1508915"/>
              <a:gd name="connsiteY1" fmla="*/ 0 h 687897"/>
              <a:gd name="connsiteX2" fmla="*/ 1212535 w 1508915"/>
              <a:gd name="connsiteY2" fmla="*/ 687897 h 687897"/>
              <a:gd name="connsiteX3" fmla="*/ 0 w 1508915"/>
              <a:gd name="connsiteY3" fmla="*/ 687897 h 687897"/>
              <a:gd name="connsiteX4" fmla="*/ 0 w 1508915"/>
              <a:gd name="connsiteY4" fmla="*/ 0 h 68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915" h="687897">
                <a:moveTo>
                  <a:pt x="0" y="0"/>
                </a:moveTo>
                <a:lnTo>
                  <a:pt x="1508915" y="0"/>
                </a:lnTo>
                <a:lnTo>
                  <a:pt x="1212535" y="687897"/>
                </a:lnTo>
                <a:lnTo>
                  <a:pt x="0" y="687897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320162" y="243281"/>
            <a:ext cx="466693" cy="570452"/>
          </a:xfrm>
          <a:prstGeom prst="parallelogram">
            <a:avLst>
              <a:gd name="adj" fmla="val 532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420914"/>
            <a:ext cx="870857" cy="44994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平行四边形 20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2" name="平行四边形 21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6" name="任意多边形 2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流程图: 数据 2"/>
          <p:cNvSpPr/>
          <p:nvPr userDrawn="1"/>
        </p:nvSpPr>
        <p:spPr>
          <a:xfrm>
            <a:off x="217673" y="312526"/>
            <a:ext cx="943470" cy="558331"/>
          </a:xfrm>
          <a:prstGeom prst="flowChartInputOut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870857" y="856343"/>
            <a:ext cx="113211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580539" y="6356350"/>
            <a:ext cx="12010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88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773174" y="6356350"/>
            <a:ext cx="4026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2021/3/25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  <p:sldLayoutId id="2147483687" r:id="rId20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294140" y="262285"/>
            <a:ext cx="3030085" cy="808023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sp>
        <p:nvSpPr>
          <p:cNvPr id="7" name="文本框 6"/>
          <p:cNvSpPr txBox="1"/>
          <p:nvPr/>
        </p:nvSpPr>
        <p:spPr>
          <a:xfrm>
            <a:off x="142624" y="1811713"/>
            <a:ext cx="115281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编译原理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03FCA904-06BC-462A-95B5-E446360D8245}" type="slidenum">
              <a:rPr lang="en-US" altLang="zh-CN"/>
              <a:pPr eaLnBrk="1" hangingPunct="1"/>
              <a:t>10</a:t>
            </a:fld>
            <a:endParaRPr lang="en-US" altLang="zh-CN"/>
          </a:p>
        </p:txBody>
      </p:sp>
      <p:sp>
        <p:nvSpPr>
          <p:cNvPr id="211972" name="Text Box 4"/>
          <p:cNvSpPr txBox="1">
            <a:spLocks noChangeArrowheads="1"/>
          </p:cNvSpPr>
          <p:nvPr/>
        </p:nvSpPr>
        <p:spPr bwMode="auto">
          <a:xfrm>
            <a:off x="1475232" y="745744"/>
            <a:ext cx="9448800" cy="369332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b="1">
                <a:latin typeface="Tahoma" pitchFamily="34" charset="0"/>
              </a:rPr>
              <a:t>到此为止，有穷自动机可以用形式化的五元组、状态转换图和状态转换矩阵三种方式表示</a:t>
            </a:r>
          </a:p>
        </p:txBody>
      </p:sp>
      <p:sp>
        <p:nvSpPr>
          <p:cNvPr id="211973" name="Text Box 5"/>
          <p:cNvSpPr txBox="1">
            <a:spLocks noChangeArrowheads="1"/>
          </p:cNvSpPr>
          <p:nvPr/>
        </p:nvSpPr>
        <p:spPr bwMode="auto">
          <a:xfrm>
            <a:off x="1475232" y="1822134"/>
            <a:ext cx="9936479" cy="3933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lang="en-US" altLang="zh-CN" sz="2400" b="1" dirty="0">
                <a:solidFill>
                  <a:srgbClr val="FF3300"/>
                </a:solidFill>
                <a:latin typeface="宋体" pitchFamily="2" charset="-122"/>
              </a:rPr>
              <a:t>(4</a:t>
            </a:r>
            <a:r>
              <a:rPr lang="zh-CN" altLang="en-US" sz="2400" b="1" dirty="0">
                <a:solidFill>
                  <a:srgbClr val="FF3300"/>
                </a:solidFill>
                <a:latin typeface="宋体" pitchFamily="2" charset="-122"/>
              </a:rPr>
              <a:t>）</a:t>
            </a:r>
            <a:r>
              <a:rPr lang="zh-CN" altLang="en-US" sz="2400" b="1" dirty="0">
                <a:latin typeface="宋体" pitchFamily="2" charset="-122"/>
              </a:rPr>
              <a:t>输入符号串在确定有穷自动机上运行和</a:t>
            </a:r>
            <a:r>
              <a:rPr lang="en-US" altLang="zh-CN" sz="2400" b="1" dirty="0">
                <a:latin typeface="宋体" pitchFamily="2" charset="-122"/>
              </a:rPr>
              <a:t>DFA</a:t>
            </a:r>
            <a:r>
              <a:rPr lang="zh-CN" altLang="en-US" sz="2400" b="1" dirty="0">
                <a:latin typeface="宋体" pitchFamily="2" charset="-122"/>
              </a:rPr>
              <a:t>接受的语言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u"/>
              <a:defRPr/>
            </a:pPr>
            <a:r>
              <a:rPr lang="en-US" altLang="zh-CN" sz="2400" b="1" dirty="0">
                <a:solidFill>
                  <a:srgbClr val="FFC000"/>
                </a:solidFill>
                <a:latin typeface="宋体" pitchFamily="2" charset="-122"/>
              </a:rPr>
              <a:t>1)</a:t>
            </a:r>
            <a:r>
              <a:rPr lang="zh-CN" altLang="en-US" sz="2400" b="1" dirty="0">
                <a:solidFill>
                  <a:srgbClr val="FFC000"/>
                </a:solidFill>
                <a:latin typeface="宋体" pitchFamily="2" charset="-122"/>
              </a:rPr>
              <a:t>运行定义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lang="zh-CN" altLang="en-US" sz="2400" b="1" dirty="0">
                <a:latin typeface="宋体" pitchFamily="2" charset="-122"/>
              </a:rPr>
              <a:t>一个输入符号串在</a:t>
            </a:r>
            <a:r>
              <a:rPr lang="en-US" altLang="zh-CN" sz="2400" b="1" dirty="0">
                <a:latin typeface="宋体" pitchFamily="2" charset="-122"/>
              </a:rPr>
              <a:t>DFA</a:t>
            </a:r>
            <a:r>
              <a:rPr lang="zh-CN" altLang="en-US" sz="2400" b="1" dirty="0">
                <a:latin typeface="宋体" pitchFamily="2" charset="-122"/>
              </a:rPr>
              <a:t>上运行定义为：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lang="zh-CN" altLang="en-US" sz="2400" b="1" dirty="0">
                <a:latin typeface="宋体" pitchFamily="2" charset="-122"/>
              </a:rPr>
              <a:t>①Ｍ（</a:t>
            </a:r>
            <a:r>
              <a:rPr lang="en-US" altLang="zh-CN" sz="2400" b="1" dirty="0" err="1">
                <a:latin typeface="宋体" pitchFamily="2" charset="-122"/>
              </a:rPr>
              <a:t>q,ε</a:t>
            </a:r>
            <a:r>
              <a:rPr lang="zh-CN" altLang="en-US" sz="2400" b="1" dirty="0">
                <a:latin typeface="宋体" pitchFamily="2" charset="-122"/>
              </a:rPr>
              <a:t>）＝</a:t>
            </a:r>
            <a:r>
              <a:rPr lang="en-US" altLang="zh-CN" sz="2400" b="1" dirty="0">
                <a:latin typeface="宋体" pitchFamily="2" charset="-122"/>
              </a:rPr>
              <a:t>q    </a:t>
            </a:r>
            <a:r>
              <a:rPr lang="en-US" altLang="zh-CN" sz="2400" b="1" dirty="0" err="1">
                <a:latin typeface="宋体" pitchFamily="2" charset="-122"/>
              </a:rPr>
              <a:t>q</a:t>
            </a:r>
            <a:r>
              <a:rPr lang="en-US" altLang="zh-CN" sz="2400" b="1" dirty="0">
                <a:latin typeface="宋体" pitchFamily="2" charset="-122"/>
              </a:rPr>
              <a:t>∈</a:t>
            </a:r>
            <a:r>
              <a:rPr lang="zh-CN" altLang="en-US" sz="2400" b="1" dirty="0">
                <a:latin typeface="宋体" pitchFamily="2" charset="-122"/>
              </a:rPr>
              <a:t>Ｋ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lang="zh-CN" altLang="en-US" sz="2400" b="1" dirty="0">
                <a:latin typeface="宋体" pitchFamily="2" charset="-122"/>
              </a:rPr>
              <a:t>②Ｍ（</a:t>
            </a:r>
            <a:r>
              <a:rPr lang="en-US" altLang="zh-CN" sz="2400" b="1" dirty="0" err="1">
                <a:latin typeface="宋体" pitchFamily="2" charset="-122"/>
              </a:rPr>
              <a:t>q,at</a:t>
            </a:r>
            <a:r>
              <a:rPr lang="zh-CN" altLang="en-US" sz="2400" b="1" dirty="0">
                <a:latin typeface="宋体" pitchFamily="2" charset="-122"/>
              </a:rPr>
              <a:t>）</a:t>
            </a:r>
            <a:r>
              <a:rPr lang="en-US" altLang="zh-CN" sz="2400" b="1" dirty="0">
                <a:latin typeface="宋体" pitchFamily="2" charset="-122"/>
              </a:rPr>
              <a:t>=</a:t>
            </a:r>
            <a:r>
              <a:rPr lang="zh-CN" altLang="en-US" sz="2400" b="1" dirty="0">
                <a:latin typeface="宋体" pitchFamily="2" charset="-122"/>
              </a:rPr>
              <a:t>Ｍ（Ｍ（</a:t>
            </a:r>
            <a:r>
              <a:rPr lang="en-US" altLang="zh-CN" sz="2400" b="1" dirty="0" err="1">
                <a:latin typeface="宋体" pitchFamily="2" charset="-122"/>
              </a:rPr>
              <a:t>q,a</a:t>
            </a:r>
            <a:r>
              <a:rPr lang="zh-CN" altLang="en-US" sz="2400" b="1" dirty="0">
                <a:latin typeface="宋体" pitchFamily="2" charset="-122"/>
              </a:rPr>
              <a:t>）</a:t>
            </a:r>
            <a:r>
              <a:rPr lang="en-US" altLang="zh-CN" sz="2400" b="1" dirty="0">
                <a:latin typeface="宋体" pitchFamily="2" charset="-122"/>
              </a:rPr>
              <a:t>,t</a:t>
            </a:r>
            <a:r>
              <a:rPr lang="zh-CN" altLang="en-US" sz="2400" b="1" dirty="0">
                <a:latin typeface="宋体" pitchFamily="2" charset="-122"/>
              </a:rPr>
              <a:t>）</a:t>
            </a:r>
            <a:r>
              <a:rPr lang="en-US" altLang="zh-CN" sz="2400" b="1" dirty="0">
                <a:latin typeface="宋体" pitchFamily="2" charset="-122"/>
              </a:rPr>
              <a:t>=M(</a:t>
            </a:r>
            <a:r>
              <a:rPr lang="en-US" altLang="zh-CN" sz="2400" b="1" dirty="0" err="1">
                <a:latin typeface="宋体" pitchFamily="2" charset="-122"/>
              </a:rPr>
              <a:t>p,t</a:t>
            </a:r>
            <a:r>
              <a:rPr lang="en-US" altLang="zh-CN" sz="2400" b="1" dirty="0">
                <a:latin typeface="宋体" pitchFamily="2" charset="-122"/>
              </a:rPr>
              <a:t>)=</a:t>
            </a:r>
            <a:r>
              <a:rPr lang="en-US" altLang="zh-CN" sz="2400" b="1" dirty="0">
                <a:latin typeface="Arial"/>
              </a:rPr>
              <a:t>……</a:t>
            </a:r>
            <a:r>
              <a:rPr lang="en-US" altLang="zh-CN" sz="2400" b="1" dirty="0">
                <a:latin typeface="宋体" pitchFamily="2" charset="-122"/>
              </a:rPr>
              <a:t> a∈</a:t>
            </a:r>
            <a:r>
              <a:rPr lang="zh-CN" altLang="en-US" sz="2400" b="1" dirty="0">
                <a:latin typeface="宋体" pitchFamily="2" charset="-122"/>
              </a:rPr>
              <a:t>Ｖ</a:t>
            </a:r>
            <a:r>
              <a:rPr lang="zh-CN" altLang="en-US" sz="2400" b="1" baseline="-25000" dirty="0">
                <a:latin typeface="宋体" pitchFamily="2" charset="-122"/>
              </a:rPr>
              <a:t>Ｔ</a:t>
            </a:r>
            <a:r>
              <a:rPr lang="zh-CN" altLang="en-US" sz="2400" b="1" dirty="0">
                <a:latin typeface="宋体" pitchFamily="2" charset="-122"/>
              </a:rPr>
              <a:t></a:t>
            </a:r>
            <a:r>
              <a:rPr lang="en-US" altLang="zh-CN" sz="2400" b="1" dirty="0" err="1">
                <a:latin typeface="宋体" pitchFamily="2" charset="-122"/>
              </a:rPr>
              <a:t>t∈V</a:t>
            </a:r>
            <a:r>
              <a:rPr lang="zh-CN" altLang="en-US" sz="2400" b="1" baseline="-25000" dirty="0">
                <a:latin typeface="宋体" pitchFamily="2" charset="-122"/>
              </a:rPr>
              <a:t>Ｔ</a:t>
            </a:r>
            <a:r>
              <a:rPr lang="zh-CN" altLang="en-US" sz="2400" b="1" baseline="30000" dirty="0">
                <a:latin typeface="宋体" pitchFamily="2" charset="-122"/>
              </a:rPr>
              <a:t>*</a:t>
            </a:r>
            <a:r>
              <a:rPr lang="zh-CN" altLang="en-US" sz="2400" b="1" dirty="0">
                <a:latin typeface="宋体" pitchFamily="2" charset="-122"/>
              </a:rPr>
              <a:t>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lang="zh-CN" altLang="en-US" sz="2400" b="1" dirty="0">
                <a:latin typeface="宋体" pitchFamily="2" charset="-122"/>
              </a:rPr>
              <a:t>表示：当状态为</a:t>
            </a:r>
            <a:r>
              <a:rPr lang="en-US" altLang="zh-CN" sz="2400" b="1" dirty="0">
                <a:latin typeface="宋体" pitchFamily="2" charset="-122"/>
              </a:rPr>
              <a:t>q</a:t>
            </a:r>
            <a:r>
              <a:rPr lang="zh-CN" altLang="en-US" sz="2400" b="1" dirty="0">
                <a:latin typeface="宋体" pitchFamily="2" charset="-122"/>
              </a:rPr>
              <a:t>时，输入字符串为</a:t>
            </a:r>
            <a:r>
              <a:rPr lang="en-US" altLang="zh-CN" sz="2400" b="1" dirty="0">
                <a:latin typeface="宋体" pitchFamily="2" charset="-122"/>
              </a:rPr>
              <a:t>at</a:t>
            </a:r>
            <a:r>
              <a:rPr lang="zh-CN" altLang="en-US" sz="2400" b="1" dirty="0">
                <a:latin typeface="宋体" pitchFamily="2" charset="-122"/>
              </a:rPr>
              <a:t>时，利用映射Ｍ（</a:t>
            </a:r>
            <a:r>
              <a:rPr lang="en-US" altLang="zh-CN" sz="2400" b="1" dirty="0" err="1">
                <a:latin typeface="宋体" pitchFamily="2" charset="-122"/>
              </a:rPr>
              <a:t>q,a</a:t>
            </a:r>
            <a:r>
              <a:rPr lang="zh-CN" altLang="en-US" sz="2400" b="1" dirty="0">
                <a:latin typeface="宋体" pitchFamily="2" charset="-122"/>
              </a:rPr>
              <a:t>）得到状态</a:t>
            </a:r>
            <a:r>
              <a:rPr lang="en-US" altLang="zh-CN" sz="2400" b="1" dirty="0">
                <a:latin typeface="宋体" pitchFamily="2" charset="-122"/>
              </a:rPr>
              <a:t>p</a:t>
            </a:r>
            <a:r>
              <a:rPr lang="zh-CN" altLang="en-US" sz="2400" b="1" dirty="0">
                <a:latin typeface="宋体" pitchFamily="2" charset="-122"/>
              </a:rPr>
              <a:t>，</a:t>
            </a:r>
            <a:r>
              <a:rPr lang="zh-CN" altLang="en-US" sz="2400" b="1" dirty="0" smtClean="0">
                <a:latin typeface="宋体" pitchFamily="2" charset="-122"/>
              </a:rPr>
              <a:t>然后再</a:t>
            </a:r>
            <a:r>
              <a:rPr lang="zh-CN" altLang="en-US" sz="2400" b="1" dirty="0">
                <a:latin typeface="宋体" pitchFamily="2" charset="-122"/>
              </a:rPr>
              <a:t>利用映射Ｍ（</a:t>
            </a:r>
            <a:r>
              <a:rPr lang="en-US" altLang="zh-CN" sz="2400" b="1" dirty="0" err="1">
                <a:latin typeface="宋体" pitchFamily="2" charset="-122"/>
              </a:rPr>
              <a:t>p,t</a:t>
            </a:r>
            <a:r>
              <a:rPr lang="zh-CN" altLang="en-US" sz="2400" b="1" dirty="0" smtClean="0">
                <a:latin typeface="宋体" pitchFamily="2" charset="-122"/>
              </a:rPr>
              <a:t>），</a:t>
            </a:r>
            <a:endParaRPr lang="en-US" altLang="zh-CN" sz="2400" b="1" dirty="0" smtClean="0">
              <a:latin typeface="宋体" pitchFamily="2" charset="-122"/>
            </a:endParaRPr>
          </a:p>
          <a:p>
            <a: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lang="en-US" altLang="zh-CN" sz="2400" b="1" dirty="0">
                <a:latin typeface="宋体" pitchFamily="2" charset="-122"/>
              </a:rPr>
              <a:t> </a:t>
            </a:r>
            <a:r>
              <a:rPr lang="en-US" altLang="zh-CN" sz="2400" b="1" dirty="0" smtClean="0">
                <a:latin typeface="宋体" pitchFamily="2" charset="-122"/>
              </a:rPr>
              <a:t>   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itchFamily="2" charset="-122"/>
              </a:rPr>
              <a:t>如此</a:t>
            </a:r>
            <a:r>
              <a:rPr lang="zh-CN" altLang="en-US" sz="2400" b="1" dirty="0">
                <a:solidFill>
                  <a:srgbClr val="011893"/>
                </a:solidFill>
                <a:latin typeface="宋体" pitchFamily="2" charset="-122"/>
              </a:rPr>
              <a:t>继续下去，直至最后，如果对某一字符串</a:t>
            </a:r>
            <a:r>
              <a:rPr lang="en-US" altLang="zh-CN" sz="2400" b="1" dirty="0">
                <a:solidFill>
                  <a:srgbClr val="011893"/>
                </a:solidFill>
                <a:latin typeface="宋体" pitchFamily="2" charset="-122"/>
              </a:rPr>
              <a:t>x</a:t>
            </a:r>
            <a:r>
              <a:rPr lang="zh-CN" altLang="en-US" sz="2400" b="1" dirty="0">
                <a:solidFill>
                  <a:srgbClr val="011893"/>
                </a:solidFill>
                <a:latin typeface="宋体" pitchFamily="2" charset="-122"/>
              </a:rPr>
              <a:t>，有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lang="zh-CN" altLang="en-US" sz="2400" b="1" dirty="0">
                <a:solidFill>
                  <a:srgbClr val="011893"/>
                </a:solidFill>
                <a:latin typeface="宋体" pitchFamily="2" charset="-122"/>
              </a:rPr>
              <a:t>Ｍ（Ｓ，</a:t>
            </a:r>
            <a:r>
              <a:rPr lang="en-US" altLang="zh-CN" sz="2400" b="1" dirty="0">
                <a:solidFill>
                  <a:srgbClr val="011893"/>
                </a:solidFill>
                <a:latin typeface="宋体" pitchFamily="2" charset="-122"/>
              </a:rPr>
              <a:t>x</a:t>
            </a:r>
            <a:r>
              <a:rPr lang="zh-CN" altLang="en-US" sz="2400" b="1" dirty="0">
                <a:solidFill>
                  <a:srgbClr val="011893"/>
                </a:solidFill>
                <a:latin typeface="宋体" pitchFamily="2" charset="-122"/>
              </a:rPr>
              <a:t>）＝</a:t>
            </a:r>
            <a:r>
              <a:rPr lang="en-US" altLang="zh-CN" sz="2400" b="1" dirty="0">
                <a:solidFill>
                  <a:srgbClr val="011893"/>
                </a:solidFill>
                <a:latin typeface="宋体" pitchFamily="2" charset="-122"/>
              </a:rPr>
              <a:t>r</a:t>
            </a:r>
            <a:r>
              <a:rPr lang="zh-CN" altLang="en-US" sz="2400" b="1" dirty="0">
                <a:solidFill>
                  <a:srgbClr val="011893"/>
                </a:solidFill>
                <a:latin typeface="宋体" pitchFamily="2" charset="-122"/>
              </a:rPr>
              <a:t>，而</a:t>
            </a:r>
            <a:r>
              <a:rPr lang="en-US" altLang="zh-CN" sz="2400" b="1" dirty="0">
                <a:solidFill>
                  <a:srgbClr val="011893"/>
                </a:solidFill>
                <a:latin typeface="宋体" pitchFamily="2" charset="-122"/>
              </a:rPr>
              <a:t>r∈</a:t>
            </a:r>
            <a:r>
              <a:rPr lang="zh-CN" altLang="en-US" sz="2400" b="1" dirty="0">
                <a:solidFill>
                  <a:srgbClr val="011893"/>
                </a:solidFill>
                <a:latin typeface="宋体" pitchFamily="2" charset="-122"/>
              </a:rPr>
              <a:t>Ｚ，则称字符串</a:t>
            </a:r>
            <a:r>
              <a:rPr lang="en-US" altLang="zh-CN" sz="2400" b="1" dirty="0">
                <a:solidFill>
                  <a:srgbClr val="011893"/>
                </a:solidFill>
                <a:latin typeface="宋体" pitchFamily="2" charset="-122"/>
              </a:rPr>
              <a:t>x</a:t>
            </a:r>
            <a:r>
              <a:rPr lang="zh-CN" altLang="en-US" sz="2400" b="1" dirty="0">
                <a:solidFill>
                  <a:srgbClr val="011893"/>
                </a:solidFill>
                <a:latin typeface="宋体" pitchFamily="2" charset="-122"/>
              </a:rPr>
              <a:t>被（ＤＦＡ）Ｍ接受 </a:t>
            </a:r>
            <a:r>
              <a:rPr lang="zh-CN" altLang="en-US" sz="2400" b="1" dirty="0">
                <a:latin typeface="宋体" pitchFamily="2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2664923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19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19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19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19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972" grpId="0" animBg="1" autoUpdateAnimBg="0"/>
      <p:bldP spid="211973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0CB81A6A-E562-4EE2-8FB7-52122E69A2B4}" type="slidenum">
              <a:rPr lang="en-US" altLang="zh-CN"/>
              <a:pPr eaLnBrk="1" hangingPunct="1"/>
              <a:t>11</a:t>
            </a:fld>
            <a:endParaRPr lang="en-US" altLang="zh-CN"/>
          </a:p>
        </p:txBody>
      </p:sp>
      <p:sp>
        <p:nvSpPr>
          <p:cNvPr id="194562" name="Rectangle 2"/>
          <p:cNvSpPr>
            <a:spLocks noGrp="1" noChangeArrowheads="1"/>
          </p:cNvSpPr>
          <p:nvPr>
            <p:ph type="title"/>
          </p:nvPr>
        </p:nvSpPr>
        <p:spPr>
          <a:xfrm>
            <a:off x="2674939" y="260350"/>
            <a:ext cx="7793037" cy="17287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2400" b="1"/>
              <a:t/>
            </a:r>
            <a:br>
              <a:rPr lang="en-US" altLang="zh-CN" sz="2400" b="1"/>
            </a:br>
            <a:endParaRPr lang="en-US" altLang="zh-CN" sz="2400"/>
          </a:p>
        </p:txBody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60576" y="260350"/>
            <a:ext cx="10034016" cy="6096000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例  设（ＤＦＡ）Ｍ＝（｛</a:t>
            </a:r>
            <a:r>
              <a:rPr lang="en-US" altLang="zh-CN" sz="2400" b="1" dirty="0">
                <a:latin typeface="宋体" panose="02010600030101010101" pitchFamily="2" charset="-122"/>
              </a:rPr>
              <a:t>0,1,2,3</a:t>
            </a:r>
            <a:r>
              <a:rPr lang="zh-CN" altLang="en-US" sz="2400" b="1" dirty="0">
                <a:latin typeface="宋体" panose="02010600030101010101" pitchFamily="2" charset="-122"/>
              </a:rPr>
              <a:t>｝，｛</a:t>
            </a:r>
            <a:r>
              <a:rPr lang="en-US" altLang="zh-CN" sz="2400" b="1" dirty="0" err="1">
                <a:latin typeface="宋体" panose="02010600030101010101" pitchFamily="2" charset="-122"/>
              </a:rPr>
              <a:t>a,b</a:t>
            </a:r>
            <a:r>
              <a:rPr lang="zh-CN" altLang="en-US" sz="2400" b="1" dirty="0">
                <a:latin typeface="宋体" panose="02010600030101010101" pitchFamily="2" charset="-122"/>
              </a:rPr>
              <a:t>｝</a:t>
            </a:r>
            <a:r>
              <a:rPr lang="en-US" altLang="zh-CN" sz="2400" b="1" dirty="0">
                <a:latin typeface="宋体" panose="02010600030101010101" pitchFamily="2" charset="-122"/>
              </a:rPr>
              <a:t>,M,0,</a:t>
            </a:r>
            <a:r>
              <a:rPr lang="zh-CN" altLang="en-US" sz="2400" b="1" dirty="0">
                <a:latin typeface="宋体" panose="02010600030101010101" pitchFamily="2" charset="-122"/>
              </a:rPr>
              <a:t>｛</a:t>
            </a:r>
            <a:r>
              <a:rPr lang="en-US" altLang="zh-CN" sz="2400" b="1" dirty="0">
                <a:latin typeface="宋体" panose="02010600030101010101" pitchFamily="2" charset="-122"/>
              </a:rPr>
              <a:t>3</a:t>
            </a:r>
            <a:r>
              <a:rPr lang="zh-CN" altLang="en-US" sz="2400" b="1" dirty="0">
                <a:latin typeface="宋体" panose="02010600030101010101" pitchFamily="2" charset="-122"/>
              </a:rPr>
              <a:t>｝），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其中   Ｋ＝｛０，１，２，３｝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      Ｖ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Ｔ</a:t>
            </a:r>
            <a:r>
              <a:rPr lang="zh-CN" altLang="en-US" sz="2400" b="1" dirty="0">
                <a:latin typeface="宋体" panose="02010600030101010101" pitchFamily="2" charset="-122"/>
              </a:rPr>
              <a:t>＝｛</a:t>
            </a:r>
            <a:r>
              <a:rPr lang="en-US" altLang="zh-CN" sz="2400" b="1" dirty="0" err="1">
                <a:latin typeface="宋体" panose="02010600030101010101" pitchFamily="2" charset="-122"/>
              </a:rPr>
              <a:t>a,b</a:t>
            </a:r>
            <a:r>
              <a:rPr lang="zh-CN" altLang="en-US" sz="2400" b="1" dirty="0">
                <a:latin typeface="宋体" panose="02010600030101010101" pitchFamily="2" charset="-122"/>
              </a:rPr>
              <a:t>｝                </a:t>
            </a:r>
            <a:r>
              <a:rPr lang="zh-CN" altLang="en-US" sz="2400" b="1" dirty="0">
                <a:solidFill>
                  <a:schemeClr val="folHlink"/>
                </a:solidFill>
                <a:latin typeface="宋体" panose="02010600030101010101" pitchFamily="2" charset="-122"/>
              </a:rPr>
              <a:t>   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      Ｍ∶ （状态转换函数）  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      Ｍ（</a:t>
            </a:r>
            <a:r>
              <a:rPr lang="en-US" altLang="zh-CN" sz="2400" b="1" dirty="0">
                <a:latin typeface="宋体" panose="02010600030101010101" pitchFamily="2" charset="-122"/>
              </a:rPr>
              <a:t>0, a</a:t>
            </a:r>
            <a:r>
              <a:rPr lang="zh-CN" altLang="en-US" sz="2400" b="1" dirty="0">
                <a:latin typeface="宋体" panose="02010600030101010101" pitchFamily="2" charset="-122"/>
              </a:rPr>
              <a:t>）＝１        Ｍ（</a:t>
            </a:r>
            <a:r>
              <a:rPr lang="en-US" altLang="zh-CN" sz="2400" b="1" dirty="0">
                <a:latin typeface="宋体" panose="02010600030101010101" pitchFamily="2" charset="-122"/>
              </a:rPr>
              <a:t>0, b</a:t>
            </a:r>
            <a:r>
              <a:rPr lang="zh-CN" altLang="en-US" sz="2400" b="1" dirty="0">
                <a:latin typeface="宋体" panose="02010600030101010101" pitchFamily="2" charset="-122"/>
              </a:rPr>
              <a:t>）＝２        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      Ｍ（１</a:t>
            </a:r>
            <a:r>
              <a:rPr lang="en-US" altLang="zh-CN" sz="2400" b="1" dirty="0">
                <a:latin typeface="宋体" panose="02010600030101010101" pitchFamily="2" charset="-122"/>
              </a:rPr>
              <a:t>,a</a:t>
            </a:r>
            <a:r>
              <a:rPr lang="zh-CN" altLang="en-US" sz="2400" b="1" dirty="0">
                <a:latin typeface="宋体" panose="02010600030101010101" pitchFamily="2" charset="-122"/>
              </a:rPr>
              <a:t>）＝３        Ｍ（１</a:t>
            </a:r>
            <a:r>
              <a:rPr lang="en-US" altLang="zh-CN" sz="2400" b="1" dirty="0">
                <a:latin typeface="宋体" panose="02010600030101010101" pitchFamily="2" charset="-122"/>
              </a:rPr>
              <a:t>,b</a:t>
            </a:r>
            <a:r>
              <a:rPr lang="zh-CN" altLang="en-US" sz="2400" b="1" dirty="0">
                <a:latin typeface="宋体" panose="02010600030101010101" pitchFamily="2" charset="-122"/>
              </a:rPr>
              <a:t>）＝２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      Ｍ（２</a:t>
            </a:r>
            <a:r>
              <a:rPr lang="en-US" altLang="zh-CN" sz="2400" b="1" dirty="0">
                <a:latin typeface="宋体" panose="02010600030101010101" pitchFamily="2" charset="-122"/>
              </a:rPr>
              <a:t>,a</a:t>
            </a:r>
            <a:r>
              <a:rPr lang="zh-CN" altLang="en-US" sz="2400" b="1" dirty="0">
                <a:latin typeface="宋体" panose="02010600030101010101" pitchFamily="2" charset="-122"/>
              </a:rPr>
              <a:t>）＝１        Ｍ（２</a:t>
            </a:r>
            <a:r>
              <a:rPr lang="en-US" altLang="zh-CN" sz="2400" b="1" dirty="0">
                <a:latin typeface="宋体" panose="02010600030101010101" pitchFamily="2" charset="-122"/>
              </a:rPr>
              <a:t>,b</a:t>
            </a:r>
            <a:r>
              <a:rPr lang="zh-CN" altLang="en-US" sz="2400" b="1" dirty="0">
                <a:latin typeface="宋体" panose="02010600030101010101" pitchFamily="2" charset="-122"/>
              </a:rPr>
              <a:t>）＝３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      Ｍ（３</a:t>
            </a:r>
            <a:r>
              <a:rPr lang="en-US" altLang="zh-CN" sz="2400" b="1" dirty="0">
                <a:latin typeface="宋体" panose="02010600030101010101" pitchFamily="2" charset="-122"/>
              </a:rPr>
              <a:t>,a</a:t>
            </a:r>
            <a:r>
              <a:rPr lang="zh-CN" altLang="en-US" sz="2400" b="1" dirty="0">
                <a:latin typeface="宋体" panose="02010600030101010101" pitchFamily="2" charset="-122"/>
              </a:rPr>
              <a:t>）＝３        Ｍ（</a:t>
            </a:r>
            <a:r>
              <a:rPr lang="en-US" altLang="zh-CN" sz="2400" b="1" dirty="0">
                <a:latin typeface="宋体" panose="02010600030101010101" pitchFamily="2" charset="-122"/>
              </a:rPr>
              <a:t>3,b</a:t>
            </a:r>
            <a:r>
              <a:rPr lang="zh-CN" altLang="en-US" sz="2400" b="1" dirty="0">
                <a:latin typeface="宋体" panose="02010600030101010101" pitchFamily="2" charset="-122"/>
              </a:rPr>
              <a:t>）＝３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      Ｓ＝０           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      Ｚ＝｛３｝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对于输入字符串</a:t>
            </a:r>
            <a:r>
              <a:rPr lang="en-US" altLang="zh-CN" sz="2400" b="1" dirty="0" err="1">
                <a:latin typeface="宋体" panose="02010600030101010101" pitchFamily="2" charset="-122"/>
              </a:rPr>
              <a:t>abb</a:t>
            </a:r>
            <a:r>
              <a:rPr lang="zh-CN" altLang="en-US" sz="2400" b="1" dirty="0">
                <a:latin typeface="宋体" panose="02010600030101010101" pitchFamily="2" charset="-122"/>
              </a:rPr>
              <a:t>，从初始状态０出发，其一系列映射如下：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Ｍ（</a:t>
            </a:r>
            <a:r>
              <a:rPr lang="en-US" altLang="zh-CN" sz="2400" b="1" dirty="0">
                <a:latin typeface="宋体" panose="02010600030101010101" pitchFamily="2" charset="-122"/>
              </a:rPr>
              <a:t>0,abb</a:t>
            </a:r>
            <a:r>
              <a:rPr lang="zh-CN" altLang="en-US" sz="2400" b="1" dirty="0">
                <a:latin typeface="宋体" panose="02010600030101010101" pitchFamily="2" charset="-122"/>
              </a:rPr>
              <a:t>）＝Ｍ（Ｍ（</a:t>
            </a:r>
            <a:r>
              <a:rPr lang="en-US" altLang="zh-CN" sz="2400" b="1" dirty="0">
                <a:latin typeface="宋体" panose="02010600030101010101" pitchFamily="2" charset="-122"/>
              </a:rPr>
              <a:t>0,a</a:t>
            </a:r>
            <a:r>
              <a:rPr lang="zh-CN" altLang="en-US" sz="2400" b="1" dirty="0">
                <a:latin typeface="宋体" panose="02010600030101010101" pitchFamily="2" charset="-122"/>
              </a:rPr>
              <a:t>）</a:t>
            </a:r>
            <a:r>
              <a:rPr lang="en-US" altLang="zh-CN" sz="2400" b="1" dirty="0">
                <a:latin typeface="宋体" panose="02010600030101010101" pitchFamily="2" charset="-122"/>
              </a:rPr>
              <a:t>,bb</a:t>
            </a:r>
            <a:r>
              <a:rPr lang="zh-CN" altLang="en-US" sz="2400" b="1" dirty="0">
                <a:latin typeface="宋体" panose="02010600030101010101" pitchFamily="2" charset="-122"/>
              </a:rPr>
              <a:t>）＝Ｍ（</a:t>
            </a:r>
            <a:r>
              <a:rPr lang="en-US" altLang="zh-CN" sz="2400" b="1" dirty="0">
                <a:latin typeface="宋体" panose="02010600030101010101" pitchFamily="2" charset="-122"/>
              </a:rPr>
              <a:t>1,bb</a:t>
            </a:r>
            <a:r>
              <a:rPr lang="zh-CN" altLang="en-US" sz="2400" b="1" dirty="0">
                <a:latin typeface="宋体" panose="02010600030101010101" pitchFamily="2" charset="-122"/>
              </a:rPr>
              <a:t>）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</a:t>
            </a:r>
            <a:r>
              <a:rPr lang="zh-CN" altLang="en-US" sz="2400" b="1" dirty="0" smtClean="0">
                <a:latin typeface="宋体" panose="02010600030101010101" pitchFamily="2" charset="-122"/>
              </a:rPr>
              <a:t>＝</a:t>
            </a:r>
            <a:r>
              <a:rPr lang="zh-CN" altLang="en-US" sz="2400" b="1" dirty="0">
                <a:latin typeface="宋体" panose="02010600030101010101" pitchFamily="2" charset="-122"/>
              </a:rPr>
              <a:t>Ｍ（Ｍ（</a:t>
            </a:r>
            <a:r>
              <a:rPr lang="en-US" altLang="zh-CN" sz="2400" b="1" dirty="0">
                <a:latin typeface="宋体" panose="02010600030101010101" pitchFamily="2" charset="-122"/>
              </a:rPr>
              <a:t>1,b</a:t>
            </a:r>
            <a:r>
              <a:rPr lang="zh-CN" altLang="en-US" sz="2400" b="1" dirty="0">
                <a:latin typeface="宋体" panose="02010600030101010101" pitchFamily="2" charset="-122"/>
              </a:rPr>
              <a:t>）</a:t>
            </a:r>
            <a:r>
              <a:rPr lang="en-US" altLang="zh-CN" sz="2400" b="1" dirty="0">
                <a:latin typeface="宋体" panose="02010600030101010101" pitchFamily="2" charset="-122"/>
              </a:rPr>
              <a:t>,b</a:t>
            </a:r>
            <a:r>
              <a:rPr lang="zh-CN" altLang="en-US" sz="2400" b="1" dirty="0">
                <a:latin typeface="宋体" panose="02010600030101010101" pitchFamily="2" charset="-122"/>
              </a:rPr>
              <a:t>）＝Ｍ（</a:t>
            </a:r>
            <a:r>
              <a:rPr lang="en-US" altLang="zh-CN" sz="2400" b="1" dirty="0">
                <a:latin typeface="宋体" panose="02010600030101010101" pitchFamily="2" charset="-122"/>
              </a:rPr>
              <a:t>2,b</a:t>
            </a:r>
            <a:r>
              <a:rPr lang="zh-CN" altLang="en-US" sz="2400" b="1" dirty="0">
                <a:latin typeface="宋体" panose="02010600030101010101" pitchFamily="2" charset="-122"/>
              </a:rPr>
              <a:t>）＝３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最后到达状态３，而３∈｛３｝，所以</a:t>
            </a:r>
            <a:r>
              <a:rPr lang="en-US" altLang="zh-CN" sz="2400" b="1" dirty="0" err="1">
                <a:latin typeface="宋体" panose="02010600030101010101" pitchFamily="2" charset="-122"/>
              </a:rPr>
              <a:t>abb</a:t>
            </a:r>
            <a:r>
              <a:rPr lang="zh-CN" altLang="en-US" sz="2400" b="1" dirty="0">
                <a:latin typeface="宋体" panose="02010600030101010101" pitchFamily="2" charset="-122"/>
              </a:rPr>
              <a:t>为此ＤＦＡ所接受。 </a:t>
            </a:r>
          </a:p>
        </p:txBody>
      </p:sp>
    </p:spTree>
    <p:extLst>
      <p:ext uri="{BB962C8B-B14F-4D97-AF65-F5344CB8AC3E}">
        <p14:creationId xmlns:p14="http://schemas.microsoft.com/office/powerpoint/2010/main" val="14975758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99FFE7B-0B5E-4163-AF95-5A3E3238B57A}" type="slidenum">
              <a:rPr lang="en-US" altLang="zh-CN"/>
              <a:pPr eaLnBrk="1" hangingPunct="1"/>
              <a:t>12</a:t>
            </a:fld>
            <a:endParaRPr lang="en-US" altLang="zh-CN"/>
          </a:p>
        </p:txBody>
      </p:sp>
      <p:sp>
        <p:nvSpPr>
          <p:cNvPr id="509956" name="Rectangle 4"/>
          <p:cNvSpPr>
            <a:spLocks noChangeArrowheads="1"/>
          </p:cNvSpPr>
          <p:nvPr/>
        </p:nvSpPr>
        <p:spPr bwMode="auto">
          <a:xfrm>
            <a:off x="1919289" y="1989139"/>
            <a:ext cx="8459787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400" b="1" dirty="0" smtClean="0">
                <a:solidFill>
                  <a:srgbClr val="FFC000"/>
                </a:solidFill>
                <a:latin typeface="Arial" charset="0"/>
              </a:rPr>
              <a:t>2)</a:t>
            </a:r>
            <a:r>
              <a:rPr lang="zh-CN" altLang="en-US" sz="2400" b="1" dirty="0" smtClean="0">
                <a:solidFill>
                  <a:srgbClr val="FFC000"/>
                </a:solidFill>
                <a:latin typeface="Arial" charset="0"/>
              </a:rPr>
              <a:t>（</a:t>
            </a:r>
            <a:r>
              <a:rPr lang="en-US" altLang="zh-CN" sz="2400" b="1" dirty="0" smtClean="0">
                <a:solidFill>
                  <a:srgbClr val="FFC000"/>
                </a:solidFill>
                <a:latin typeface="Arial" charset="0"/>
              </a:rPr>
              <a:t>DFA)M</a:t>
            </a:r>
            <a:r>
              <a:rPr lang="zh-CN" altLang="en-US" sz="2400" b="1" dirty="0" smtClean="0">
                <a:solidFill>
                  <a:srgbClr val="FFC000"/>
                </a:solidFill>
                <a:latin typeface="Arial" charset="0"/>
              </a:rPr>
              <a:t>接受句子集</a:t>
            </a:r>
            <a:r>
              <a:rPr lang="zh-CN" altLang="en-GB" sz="2400" b="1" dirty="0" smtClean="0">
                <a:solidFill>
                  <a:srgbClr val="FFC000"/>
                </a:solidFill>
                <a:latin typeface="Arial" charset="0"/>
              </a:rPr>
              <a:t>合</a:t>
            </a:r>
            <a:r>
              <a:rPr lang="zh-CN" altLang="en-US" sz="2400" b="1" dirty="0" smtClean="0">
                <a:solidFill>
                  <a:srgbClr val="FFC000"/>
                </a:solidFill>
                <a:latin typeface="Arial" charset="0"/>
              </a:rPr>
              <a:t>（语言）的定义</a:t>
            </a:r>
          </a:p>
          <a:p>
            <a:pPr>
              <a:defRPr/>
            </a:pPr>
            <a:endParaRPr lang="zh-CN" altLang="en-US" sz="2400" b="1" dirty="0" smtClean="0">
              <a:solidFill>
                <a:srgbClr val="99FF66"/>
              </a:solidFill>
              <a:latin typeface="Arial" charset="0"/>
            </a:endParaRPr>
          </a:p>
          <a:p>
            <a:pPr>
              <a:defRPr/>
            </a:pPr>
            <a:r>
              <a:rPr lang="zh-CN" altLang="en-US" sz="2400" b="1" dirty="0" smtClean="0">
                <a:latin typeface="Arial" charset="0"/>
              </a:rPr>
              <a:t>我们把一个（ＤＦＡ）Ｍ所接受</a:t>
            </a:r>
            <a:r>
              <a:rPr lang="en-US" altLang="zh-CN" sz="2400" b="1" dirty="0" smtClean="0">
                <a:latin typeface="Arial" charset="0"/>
              </a:rPr>
              <a:t>V</a:t>
            </a:r>
            <a:r>
              <a:rPr lang="en-US" altLang="zh-CN" sz="2400" b="1" baseline="-25000" dirty="0" smtClean="0">
                <a:latin typeface="Times New Roman" pitchFamily="18" charset="0"/>
              </a:rPr>
              <a:t>T</a:t>
            </a:r>
            <a:r>
              <a:rPr lang="en-US" altLang="zh-CN" sz="2400" b="1" dirty="0" smtClean="0">
                <a:latin typeface="Arial" charset="0"/>
              </a:rPr>
              <a:t>*</a:t>
            </a:r>
            <a:r>
              <a:rPr lang="zh-CN" altLang="en-US" sz="2400" b="1" dirty="0" smtClean="0">
                <a:latin typeface="Arial" charset="0"/>
              </a:rPr>
              <a:t>中字符串全体称为</a:t>
            </a:r>
            <a:r>
              <a:rPr lang="en-US" altLang="zh-CN" sz="2400" b="1" dirty="0" smtClean="0">
                <a:latin typeface="Arial" charset="0"/>
              </a:rPr>
              <a:t>M</a:t>
            </a:r>
            <a:r>
              <a:rPr lang="zh-CN" altLang="en-US" sz="2400" b="1" dirty="0" smtClean="0">
                <a:latin typeface="Arial" charset="0"/>
              </a:rPr>
              <a:t>的接受集或</a:t>
            </a:r>
            <a:r>
              <a:rPr lang="en-US" altLang="zh-CN" sz="2400" b="1" dirty="0" smtClean="0">
                <a:latin typeface="Arial" charset="0"/>
              </a:rPr>
              <a:t>M</a:t>
            </a:r>
            <a:r>
              <a:rPr lang="zh-CN" altLang="en-US" sz="2400" b="1" dirty="0" smtClean="0">
                <a:latin typeface="Arial" charset="0"/>
              </a:rPr>
              <a:t>所接受的语言，记为Ｌ（Ｍ），即</a:t>
            </a:r>
          </a:p>
          <a:p>
            <a:pPr>
              <a:defRPr/>
            </a:pPr>
            <a:r>
              <a:rPr lang="zh-CN" altLang="en-US" sz="2400" b="1" dirty="0" smtClean="0">
                <a:solidFill>
                  <a:srgbClr val="011893"/>
                </a:solidFill>
                <a:latin typeface="Arial" charset="0"/>
              </a:rPr>
              <a:t>Ｌ（Ｍ）＝｛</a:t>
            </a:r>
            <a:r>
              <a:rPr lang="en-US" altLang="zh-CN" sz="2400" b="1" dirty="0" smtClean="0">
                <a:solidFill>
                  <a:srgbClr val="011893"/>
                </a:solidFill>
                <a:latin typeface="Arial" charset="0"/>
              </a:rPr>
              <a:t>x</a:t>
            </a:r>
            <a:r>
              <a:rPr lang="zh-CN" altLang="en-US" sz="2400" b="1" dirty="0" smtClean="0">
                <a:solidFill>
                  <a:srgbClr val="011893"/>
                </a:solidFill>
                <a:latin typeface="Arial" charset="0"/>
              </a:rPr>
              <a:t>｜Ｍ（Ｓ，</a:t>
            </a:r>
            <a:r>
              <a:rPr lang="en-US" altLang="zh-CN" sz="2400" b="1" dirty="0" smtClean="0">
                <a:solidFill>
                  <a:srgbClr val="011893"/>
                </a:solidFill>
                <a:latin typeface="Arial" charset="0"/>
              </a:rPr>
              <a:t>x</a:t>
            </a:r>
            <a:r>
              <a:rPr lang="zh-CN" altLang="en-US" sz="2400" b="1" dirty="0" smtClean="0">
                <a:solidFill>
                  <a:srgbClr val="011893"/>
                </a:solidFill>
                <a:latin typeface="Arial" charset="0"/>
              </a:rPr>
              <a:t>）∈Ｚ，</a:t>
            </a:r>
            <a:r>
              <a:rPr lang="en-US" altLang="zh-CN" sz="2400" b="1" dirty="0" smtClean="0">
                <a:solidFill>
                  <a:srgbClr val="011893"/>
                </a:solidFill>
                <a:latin typeface="Arial" charset="0"/>
              </a:rPr>
              <a:t>x∈ V</a:t>
            </a:r>
            <a:r>
              <a:rPr lang="en-US" altLang="zh-CN" sz="2400" b="1" baseline="-25000" dirty="0" smtClean="0">
                <a:solidFill>
                  <a:srgbClr val="011893"/>
                </a:solidFill>
                <a:latin typeface="Arial" charset="0"/>
              </a:rPr>
              <a:t>T</a:t>
            </a:r>
            <a:r>
              <a:rPr lang="en-US" altLang="zh-CN" sz="2400" b="1" dirty="0" smtClean="0">
                <a:solidFill>
                  <a:srgbClr val="011893"/>
                </a:solidFill>
                <a:latin typeface="Arial" charset="0"/>
              </a:rPr>
              <a:t>* </a:t>
            </a:r>
            <a:r>
              <a:rPr lang="zh-CN" altLang="en-US" sz="2400" b="1" dirty="0" smtClean="0">
                <a:solidFill>
                  <a:srgbClr val="011893"/>
                </a:solidFill>
                <a:latin typeface="Arial" charset="0"/>
              </a:rPr>
              <a:t>｝</a:t>
            </a:r>
            <a:r>
              <a:rPr lang="zh-CN" altLang="en-US" sz="2400" b="1" dirty="0" smtClean="0">
                <a:latin typeface="Arial" charset="0"/>
              </a:rPr>
              <a:t></a:t>
            </a:r>
          </a:p>
          <a:p>
            <a:pPr>
              <a:defRPr/>
            </a:pPr>
            <a:r>
              <a:rPr lang="zh-CN" altLang="en-US" sz="2400" b="1" dirty="0" smtClean="0">
                <a:latin typeface="Arial" charset="0"/>
              </a:rPr>
              <a:t>如上例Ｍ接受语言，</a:t>
            </a:r>
            <a:endParaRPr lang="zh-CN" altLang="en-US" sz="2400" b="1" dirty="0">
              <a:latin typeface="Arial" charset="0"/>
            </a:endParaRPr>
          </a:p>
        </p:txBody>
      </p:sp>
      <p:pic>
        <p:nvPicPr>
          <p:cNvPr id="509977" name="Picture 25" descr="dfa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939" y="333375"/>
            <a:ext cx="4924425" cy="150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9981" name="Text Box 29"/>
          <p:cNvSpPr txBox="1">
            <a:spLocks noChangeArrowheads="1"/>
          </p:cNvSpPr>
          <p:nvPr/>
        </p:nvSpPr>
        <p:spPr bwMode="auto">
          <a:xfrm>
            <a:off x="7175500" y="5805489"/>
            <a:ext cx="4248404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CN" altLang="en-US" sz="2000" b="1" dirty="0">
                <a:solidFill>
                  <a:srgbClr val="011893"/>
                </a:solidFill>
                <a:latin typeface="Arial" charset="0"/>
              </a:rPr>
              <a:t>Ｌ（Ｍ）＝｛</a:t>
            </a:r>
            <a:r>
              <a:rPr lang="en-US" altLang="zh-CN" sz="2000" b="1" dirty="0" err="1">
                <a:solidFill>
                  <a:srgbClr val="011893"/>
                </a:solidFill>
                <a:latin typeface="Arial" charset="0"/>
              </a:rPr>
              <a:t>a,b</a:t>
            </a:r>
            <a:r>
              <a:rPr lang="en-US" altLang="zh-CN" sz="2000" b="1" dirty="0">
                <a:solidFill>
                  <a:srgbClr val="011893"/>
                </a:solidFill>
                <a:latin typeface="Arial" charset="0"/>
              </a:rPr>
              <a:t>}</a:t>
            </a:r>
            <a:r>
              <a:rPr lang="en-US" altLang="zh-CN" sz="2000" b="1" baseline="30000" dirty="0">
                <a:solidFill>
                  <a:srgbClr val="011893"/>
                </a:solidFill>
                <a:latin typeface="Arial" charset="0"/>
              </a:rPr>
              <a:t>†</a:t>
            </a:r>
            <a:r>
              <a:rPr lang="zh-CN" altLang="en-US" sz="2000" b="1" dirty="0">
                <a:solidFill>
                  <a:srgbClr val="011893"/>
                </a:solidFill>
                <a:latin typeface="Arial" charset="0"/>
              </a:rPr>
              <a:t>且至少含有相继两个</a:t>
            </a:r>
            <a:r>
              <a:rPr lang="en-US" altLang="zh-CN" sz="2000" b="1" dirty="0">
                <a:solidFill>
                  <a:srgbClr val="011893"/>
                </a:solidFill>
                <a:latin typeface="Arial" charset="0"/>
              </a:rPr>
              <a:t>a</a:t>
            </a:r>
            <a:r>
              <a:rPr lang="zh-CN" altLang="en-US" sz="2000" b="1" dirty="0">
                <a:solidFill>
                  <a:srgbClr val="011893"/>
                </a:solidFill>
                <a:latin typeface="Arial" charset="0"/>
              </a:rPr>
              <a:t>或相继两个</a:t>
            </a:r>
            <a:r>
              <a:rPr lang="en-US" altLang="zh-CN" sz="2000" b="1" dirty="0">
                <a:solidFill>
                  <a:srgbClr val="011893"/>
                </a:solidFill>
                <a:latin typeface="Arial" charset="0"/>
              </a:rPr>
              <a:t>b</a:t>
            </a:r>
          </a:p>
        </p:txBody>
      </p:sp>
      <p:grpSp>
        <p:nvGrpSpPr>
          <p:cNvPr id="30" name="Group 50"/>
          <p:cNvGrpSpPr>
            <a:grpSpLocks/>
          </p:cNvGrpSpPr>
          <p:nvPr/>
        </p:nvGrpSpPr>
        <p:grpSpPr bwMode="auto">
          <a:xfrm>
            <a:off x="2661812" y="4297463"/>
            <a:ext cx="3457575" cy="1782762"/>
            <a:chOff x="3580" y="267"/>
            <a:chExt cx="2178" cy="1123"/>
          </a:xfrm>
        </p:grpSpPr>
        <p:sp>
          <p:nvSpPr>
            <p:cNvPr id="31" name="Oval 10"/>
            <p:cNvSpPr>
              <a:spLocks noChangeArrowheads="1"/>
            </p:cNvSpPr>
            <p:nvPr/>
          </p:nvSpPr>
          <p:spPr bwMode="auto">
            <a:xfrm>
              <a:off x="5138" y="679"/>
              <a:ext cx="292" cy="293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011893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2" name="Oval 11"/>
            <p:cNvSpPr>
              <a:spLocks noChangeArrowheads="1"/>
            </p:cNvSpPr>
            <p:nvPr/>
          </p:nvSpPr>
          <p:spPr bwMode="auto">
            <a:xfrm>
              <a:off x="3580" y="721"/>
              <a:ext cx="210" cy="21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dirty="0" smtClean="0">
                  <a:solidFill>
                    <a:srgbClr val="011893"/>
                  </a:solidFill>
                  <a:latin typeface="Times New Roman" panose="02020603050405020304" pitchFamily="18" charset="0"/>
                </a:rPr>
                <a:t>0</a:t>
              </a:r>
              <a:endPara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3" name="Oval 12"/>
            <p:cNvSpPr>
              <a:spLocks noChangeArrowheads="1"/>
            </p:cNvSpPr>
            <p:nvPr/>
          </p:nvSpPr>
          <p:spPr bwMode="auto">
            <a:xfrm>
              <a:off x="4334" y="344"/>
              <a:ext cx="210" cy="209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dirty="0" smtClean="0">
                  <a:solidFill>
                    <a:srgbClr val="011893"/>
                  </a:solidFill>
                  <a:latin typeface="Times New Roman" panose="02020603050405020304" pitchFamily="18" charset="0"/>
                </a:rPr>
                <a:t>1</a:t>
              </a:r>
              <a:endPara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4" name="Oval 13"/>
            <p:cNvSpPr>
              <a:spLocks noChangeArrowheads="1"/>
            </p:cNvSpPr>
            <p:nvPr/>
          </p:nvSpPr>
          <p:spPr bwMode="auto">
            <a:xfrm>
              <a:off x="4334" y="1057"/>
              <a:ext cx="210" cy="209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 dirty="0" smtClean="0">
                  <a:solidFill>
                    <a:srgbClr val="011893"/>
                  </a:solidFill>
                  <a:latin typeface="Times New Roman" panose="02020603050405020304" pitchFamily="18" charset="0"/>
                </a:rPr>
                <a:t>2</a:t>
              </a:r>
              <a:endParaRPr lang="en-US" altLang="zh-CN" sz="2000" b="1" i="1" dirty="0">
                <a:solidFill>
                  <a:srgbClr val="011893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5" name="Oval 14"/>
            <p:cNvSpPr>
              <a:spLocks noChangeArrowheads="1"/>
            </p:cNvSpPr>
            <p:nvPr/>
          </p:nvSpPr>
          <p:spPr bwMode="auto">
            <a:xfrm>
              <a:off x="5179" y="720"/>
              <a:ext cx="210" cy="21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dirty="0" smtClean="0">
                  <a:solidFill>
                    <a:srgbClr val="011893"/>
                  </a:solidFill>
                  <a:latin typeface="Times New Roman" panose="02020603050405020304" pitchFamily="18" charset="0"/>
                </a:rPr>
                <a:t>3</a:t>
              </a:r>
              <a:endPara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6" name="未知"/>
            <p:cNvSpPr>
              <a:spLocks/>
            </p:cNvSpPr>
            <p:nvPr/>
          </p:nvSpPr>
          <p:spPr bwMode="auto">
            <a:xfrm>
              <a:off x="3706" y="421"/>
              <a:ext cx="628" cy="300"/>
            </a:xfrm>
            <a:custGeom>
              <a:avLst/>
              <a:gdLst>
                <a:gd name="T0" fmla="*/ 0 w 680"/>
                <a:gd name="T1" fmla="*/ 277 h 325"/>
                <a:gd name="T2" fmla="*/ 194 w 680"/>
                <a:gd name="T3" fmla="*/ 45 h 325"/>
                <a:gd name="T4" fmla="*/ 580 w 680"/>
                <a:gd name="T5" fmla="*/ 6 h 32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80" h="325">
                  <a:moveTo>
                    <a:pt x="0" y="325"/>
                  </a:moveTo>
                  <a:cubicBezTo>
                    <a:pt x="57" y="215"/>
                    <a:pt x="114" y="106"/>
                    <a:pt x="227" y="53"/>
                  </a:cubicBezTo>
                  <a:cubicBezTo>
                    <a:pt x="340" y="0"/>
                    <a:pt x="510" y="3"/>
                    <a:pt x="680" y="7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>
                <a:solidFill>
                  <a:srgbClr val="011893"/>
                </a:solidFill>
              </a:endParaRPr>
            </a:p>
          </p:txBody>
        </p:sp>
        <p:sp>
          <p:nvSpPr>
            <p:cNvPr id="37" name="未知"/>
            <p:cNvSpPr>
              <a:spLocks/>
            </p:cNvSpPr>
            <p:nvPr/>
          </p:nvSpPr>
          <p:spPr bwMode="auto">
            <a:xfrm flipV="1">
              <a:off x="3706" y="937"/>
              <a:ext cx="628" cy="245"/>
            </a:xfrm>
            <a:custGeom>
              <a:avLst/>
              <a:gdLst>
                <a:gd name="T0" fmla="*/ 0 w 680"/>
                <a:gd name="T1" fmla="*/ 185 h 325"/>
                <a:gd name="T2" fmla="*/ 194 w 680"/>
                <a:gd name="T3" fmla="*/ 30 h 325"/>
                <a:gd name="T4" fmla="*/ 580 w 680"/>
                <a:gd name="T5" fmla="*/ 4 h 32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80" h="325">
                  <a:moveTo>
                    <a:pt x="0" y="325"/>
                  </a:moveTo>
                  <a:cubicBezTo>
                    <a:pt x="57" y="215"/>
                    <a:pt x="114" y="106"/>
                    <a:pt x="227" y="53"/>
                  </a:cubicBezTo>
                  <a:cubicBezTo>
                    <a:pt x="340" y="0"/>
                    <a:pt x="510" y="3"/>
                    <a:pt x="680" y="7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>
                <a:solidFill>
                  <a:srgbClr val="011893"/>
                </a:solidFill>
              </a:endParaRPr>
            </a:p>
          </p:txBody>
        </p:sp>
        <p:sp>
          <p:nvSpPr>
            <p:cNvPr id="38" name="未知"/>
            <p:cNvSpPr>
              <a:spLocks/>
            </p:cNvSpPr>
            <p:nvPr/>
          </p:nvSpPr>
          <p:spPr bwMode="auto">
            <a:xfrm>
              <a:off x="4544" y="393"/>
              <a:ext cx="636" cy="327"/>
            </a:xfrm>
            <a:custGeom>
              <a:avLst/>
              <a:gdLst>
                <a:gd name="T0" fmla="*/ 0 w 817"/>
                <a:gd name="T1" fmla="*/ 58 h 265"/>
                <a:gd name="T2" fmla="*/ 275 w 817"/>
                <a:gd name="T3" fmla="*/ 58 h 265"/>
                <a:gd name="T4" fmla="*/ 495 w 817"/>
                <a:gd name="T5" fmla="*/ 404 h 26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817" h="265">
                  <a:moveTo>
                    <a:pt x="0" y="38"/>
                  </a:moveTo>
                  <a:cubicBezTo>
                    <a:pt x="159" y="19"/>
                    <a:pt x="318" y="0"/>
                    <a:pt x="454" y="38"/>
                  </a:cubicBezTo>
                  <a:cubicBezTo>
                    <a:pt x="590" y="76"/>
                    <a:pt x="703" y="170"/>
                    <a:pt x="817" y="265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>
                <a:solidFill>
                  <a:srgbClr val="011893"/>
                </a:solidFill>
              </a:endParaRPr>
            </a:p>
          </p:txBody>
        </p:sp>
        <p:sp>
          <p:nvSpPr>
            <p:cNvPr id="39" name="Text Box 18"/>
            <p:cNvSpPr txBox="1">
              <a:spLocks noChangeArrowheads="1"/>
            </p:cNvSpPr>
            <p:nvPr/>
          </p:nvSpPr>
          <p:spPr bwMode="auto">
            <a:xfrm>
              <a:off x="3794" y="267"/>
              <a:ext cx="25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11893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40" name="Text Box 19"/>
            <p:cNvSpPr txBox="1">
              <a:spLocks noChangeArrowheads="1"/>
            </p:cNvSpPr>
            <p:nvPr/>
          </p:nvSpPr>
          <p:spPr bwMode="auto">
            <a:xfrm>
              <a:off x="3956" y="1139"/>
              <a:ext cx="25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11893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41" name="Text Box 20"/>
            <p:cNvSpPr txBox="1">
              <a:spLocks noChangeArrowheads="1"/>
            </p:cNvSpPr>
            <p:nvPr/>
          </p:nvSpPr>
          <p:spPr bwMode="auto">
            <a:xfrm>
              <a:off x="4945" y="300"/>
              <a:ext cx="25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11893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42" name="Text Box 21"/>
            <p:cNvSpPr txBox="1">
              <a:spLocks noChangeArrowheads="1"/>
            </p:cNvSpPr>
            <p:nvPr/>
          </p:nvSpPr>
          <p:spPr bwMode="auto">
            <a:xfrm>
              <a:off x="4879" y="1140"/>
              <a:ext cx="25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11893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43" name="Text Box 23"/>
            <p:cNvSpPr txBox="1">
              <a:spLocks noChangeArrowheads="1"/>
            </p:cNvSpPr>
            <p:nvPr/>
          </p:nvSpPr>
          <p:spPr bwMode="auto">
            <a:xfrm>
              <a:off x="5338" y="1053"/>
              <a:ext cx="420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11893"/>
                  </a:solidFill>
                  <a:latin typeface="Times New Roman" panose="02020603050405020304" pitchFamily="18" charset="0"/>
                </a:rPr>
                <a:t>a,b</a:t>
              </a:r>
            </a:p>
          </p:txBody>
        </p:sp>
        <p:sp>
          <p:nvSpPr>
            <p:cNvPr id="44" name="未知"/>
            <p:cNvSpPr>
              <a:spLocks/>
            </p:cNvSpPr>
            <p:nvPr/>
          </p:nvSpPr>
          <p:spPr bwMode="auto">
            <a:xfrm flipV="1">
              <a:off x="4550" y="930"/>
              <a:ext cx="637" cy="251"/>
            </a:xfrm>
            <a:custGeom>
              <a:avLst/>
              <a:gdLst>
                <a:gd name="T0" fmla="*/ 0 w 817"/>
                <a:gd name="T1" fmla="*/ 34 h 265"/>
                <a:gd name="T2" fmla="*/ 276 w 817"/>
                <a:gd name="T3" fmla="*/ 34 h 265"/>
                <a:gd name="T4" fmla="*/ 497 w 817"/>
                <a:gd name="T5" fmla="*/ 238 h 26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817" h="265">
                  <a:moveTo>
                    <a:pt x="0" y="38"/>
                  </a:moveTo>
                  <a:cubicBezTo>
                    <a:pt x="159" y="19"/>
                    <a:pt x="318" y="0"/>
                    <a:pt x="454" y="38"/>
                  </a:cubicBezTo>
                  <a:cubicBezTo>
                    <a:pt x="590" y="76"/>
                    <a:pt x="703" y="170"/>
                    <a:pt x="817" y="265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>
                <a:solidFill>
                  <a:srgbClr val="011893"/>
                </a:solidFill>
              </a:endParaRPr>
            </a:p>
          </p:txBody>
        </p:sp>
        <p:sp>
          <p:nvSpPr>
            <p:cNvPr id="45" name="未知"/>
            <p:cNvSpPr>
              <a:spLocks/>
            </p:cNvSpPr>
            <p:nvPr/>
          </p:nvSpPr>
          <p:spPr bwMode="auto">
            <a:xfrm>
              <a:off x="4299" y="553"/>
              <a:ext cx="84" cy="502"/>
            </a:xfrm>
            <a:custGeom>
              <a:avLst/>
              <a:gdLst>
                <a:gd name="T0" fmla="*/ 78 w 91"/>
                <a:gd name="T1" fmla="*/ 0 h 544"/>
                <a:gd name="T2" fmla="*/ 0 w 91"/>
                <a:gd name="T3" fmla="*/ 270 h 544"/>
                <a:gd name="T4" fmla="*/ 78 w 91"/>
                <a:gd name="T5" fmla="*/ 463 h 54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91" h="544">
                  <a:moveTo>
                    <a:pt x="91" y="0"/>
                  </a:moveTo>
                  <a:cubicBezTo>
                    <a:pt x="45" y="113"/>
                    <a:pt x="0" y="226"/>
                    <a:pt x="0" y="317"/>
                  </a:cubicBezTo>
                  <a:cubicBezTo>
                    <a:pt x="0" y="408"/>
                    <a:pt x="45" y="476"/>
                    <a:pt x="91" y="544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>
                <a:solidFill>
                  <a:srgbClr val="011893"/>
                </a:solidFill>
              </a:endParaRPr>
            </a:p>
          </p:txBody>
        </p:sp>
        <p:sp>
          <p:nvSpPr>
            <p:cNvPr id="46" name="未知"/>
            <p:cNvSpPr>
              <a:spLocks/>
            </p:cNvSpPr>
            <p:nvPr/>
          </p:nvSpPr>
          <p:spPr bwMode="auto">
            <a:xfrm flipH="1" flipV="1">
              <a:off x="4467" y="553"/>
              <a:ext cx="126" cy="502"/>
            </a:xfrm>
            <a:custGeom>
              <a:avLst/>
              <a:gdLst>
                <a:gd name="T0" fmla="*/ 174 w 91"/>
                <a:gd name="T1" fmla="*/ 0 h 544"/>
                <a:gd name="T2" fmla="*/ 0 w 91"/>
                <a:gd name="T3" fmla="*/ 270 h 544"/>
                <a:gd name="T4" fmla="*/ 174 w 91"/>
                <a:gd name="T5" fmla="*/ 463 h 54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91" h="544">
                  <a:moveTo>
                    <a:pt x="91" y="0"/>
                  </a:moveTo>
                  <a:cubicBezTo>
                    <a:pt x="45" y="113"/>
                    <a:pt x="0" y="226"/>
                    <a:pt x="0" y="317"/>
                  </a:cubicBezTo>
                  <a:cubicBezTo>
                    <a:pt x="0" y="408"/>
                    <a:pt x="45" y="476"/>
                    <a:pt x="91" y="544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>
                <a:solidFill>
                  <a:srgbClr val="011893"/>
                </a:solidFill>
              </a:endParaRPr>
            </a:p>
          </p:txBody>
        </p:sp>
        <p:sp>
          <p:nvSpPr>
            <p:cNvPr id="47" name="Text Box 27"/>
            <p:cNvSpPr txBox="1">
              <a:spLocks noChangeArrowheads="1"/>
            </p:cNvSpPr>
            <p:nvPr/>
          </p:nvSpPr>
          <p:spPr bwMode="auto">
            <a:xfrm>
              <a:off x="4598" y="729"/>
              <a:ext cx="25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11893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48" name="Text Box 28"/>
            <p:cNvSpPr txBox="1">
              <a:spLocks noChangeArrowheads="1"/>
            </p:cNvSpPr>
            <p:nvPr/>
          </p:nvSpPr>
          <p:spPr bwMode="auto">
            <a:xfrm>
              <a:off x="4070" y="634"/>
              <a:ext cx="25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11893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cxnSp>
          <p:nvCxnSpPr>
            <p:cNvPr id="49" name="AutoShape 29"/>
            <p:cNvCxnSpPr>
              <a:cxnSpLocks noChangeShapeType="1"/>
              <a:stCxn id="31" idx="7"/>
              <a:endCxn id="31" idx="5"/>
            </p:cNvCxnSpPr>
            <p:nvPr/>
          </p:nvCxnSpPr>
          <p:spPr bwMode="auto">
            <a:xfrm rot="5400000" flipV="1">
              <a:off x="5276" y="825"/>
              <a:ext cx="223" cy="1"/>
            </a:xfrm>
            <a:prstGeom prst="curvedConnector5">
              <a:avLst>
                <a:gd name="adj1" fmla="val -51125"/>
                <a:gd name="adj2" fmla="val 21800000"/>
                <a:gd name="adj3" fmla="val 151120"/>
              </a:avLst>
            </a:prstGeom>
            <a:noFill/>
            <a:ln w="25400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207092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09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998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灯片编号占位符 4"/>
          <p:cNvSpPr txBox="1">
            <a:spLocks/>
          </p:cNvSpPr>
          <p:nvPr/>
        </p:nvSpPr>
        <p:spPr>
          <a:xfrm>
            <a:off x="6553200" y="6248400"/>
            <a:ext cx="2582804" cy="47625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63A697DA-6373-464E-8090-38F8B18E9557}" type="slidenum">
              <a:rPr lang="zh-CN" altLang="en-US" sz="1200" smtClean="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13</a:t>
            </a:fld>
            <a:endParaRPr lang="en-US" altLang="zh-CN" sz="1200" smtClean="0">
              <a:latin typeface="Arial" panose="020B0604020202020204" pitchFamily="34" charset="0"/>
            </a:endParaRPr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395288" y="1765300"/>
            <a:ext cx="10394632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09600" indent="-609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990600" indent="-5334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371600" indent="-4572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752600" indent="-3810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209800" indent="-3810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667000" indent="-3810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3124200" indent="-3810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581400" indent="-3810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4038600" indent="-3810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形式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——M (K, V</a:t>
            </a:r>
            <a:r>
              <a:rPr lang="en-US" altLang="zh-CN" sz="24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T</a:t>
            </a:r>
            <a:r>
              <a:rPr lang="en-US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, M, S, Z)</a:t>
            </a:r>
            <a:r>
              <a:rPr lang="zh-CN" altLang="en-US" sz="20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       </a:t>
            </a:r>
            <a:endParaRPr lang="en-US" altLang="zh-CN" sz="2000" b="1" dirty="0">
              <a:solidFill>
                <a:srgbClr val="000000"/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endParaRPr lang="en-US" altLang="zh-CN" sz="600" b="1" dirty="0">
              <a:solidFill>
                <a:srgbClr val="000000"/>
              </a:solidFill>
            </a:endParaRP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en-US" sz="2200" b="1" dirty="0" smtClean="0">
                <a:solidFill>
                  <a:srgbClr val="000000"/>
                </a:solidFill>
              </a:rPr>
              <a:t>●</a:t>
            </a:r>
            <a:r>
              <a:rPr lang="en-US" altLang="zh-CN" sz="2200" b="1" dirty="0" smtClean="0">
                <a:solidFill>
                  <a:srgbClr val="000000"/>
                </a:solidFill>
              </a:rPr>
              <a:t> 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K</a:t>
            </a: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是状态有穷的非空集合，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K</a:t>
            </a: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中每一个元素是一个状态；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en-US" sz="2200" b="1" dirty="0">
                <a:solidFill>
                  <a:srgbClr val="000000"/>
                </a:solidFill>
              </a:rPr>
              <a:t>●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V</a:t>
            </a:r>
            <a:r>
              <a:rPr lang="en-US" altLang="zh-CN" sz="22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T</a:t>
            </a: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是一个有穷输入字母表，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V</a:t>
            </a:r>
            <a:r>
              <a:rPr lang="en-US" altLang="zh-CN" sz="22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T</a:t>
            </a: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中的每一个元素称为输入字符</a:t>
            </a:r>
            <a:r>
              <a:rPr lang="zh-CN" altLang="en-US" sz="22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；</a:t>
            </a:r>
            <a:endParaRPr lang="en-US" altLang="zh-CN" sz="2200" b="1" dirty="0">
              <a:solidFill>
                <a:srgbClr val="000000"/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US" altLang="en-US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● </a:t>
            </a:r>
            <a:r>
              <a:rPr lang="en-US" altLang="zh-CN" sz="2200" b="1" dirty="0" smtClean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是开始状态集，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包含于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K</a:t>
            </a:r>
            <a:endParaRPr lang="zh-CN" altLang="en-US" sz="2200" b="1" dirty="0">
              <a:solidFill>
                <a:srgbClr val="000000"/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lnSpc>
                <a:spcPct val="135000"/>
              </a:lnSpc>
              <a:buNone/>
            </a:pPr>
            <a:r>
              <a:rPr lang="en-US" altLang="en-US" sz="22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●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Z</a:t>
            </a: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是终止状态集，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Z</a:t>
            </a: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包含于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K</a:t>
            </a:r>
            <a:endParaRPr lang="zh-CN" altLang="en-US" sz="2200" b="1" dirty="0">
              <a:solidFill>
                <a:srgbClr val="000000"/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en-US" sz="2200" b="1" dirty="0" smtClean="0">
                <a:solidFill>
                  <a:srgbClr val="993366"/>
                </a:solidFill>
                <a:latin typeface="Times New Roman" panose="02020603050405020304" pitchFamily="18" charset="0"/>
              </a:rPr>
              <a:t>●</a:t>
            </a:r>
            <a:r>
              <a:rPr lang="en-US" altLang="zh-CN" sz="2200" b="1" dirty="0" smtClean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Ｍ是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K×V</a:t>
            </a:r>
            <a:r>
              <a:rPr lang="en-US" altLang="zh-CN" sz="2200" b="1" baseline="-25000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T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到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K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子集上映射，即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{ K×V</a:t>
            </a:r>
            <a:r>
              <a:rPr lang="en-US" altLang="zh-CN" sz="2200" b="1" baseline="-25000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T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 → 2</a:t>
            </a:r>
            <a:r>
              <a:rPr lang="en-US" altLang="zh-CN" sz="2200" b="1" baseline="30000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k 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}</a:t>
            </a:r>
          </a:p>
          <a:p>
            <a:pPr algn="just" eaLnBrk="1" hangingPunct="1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     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注：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en-US" altLang="zh-CN" sz="2200" b="1" baseline="30000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k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是幂集，是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K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中所有子集组成。</a:t>
            </a:r>
            <a:endParaRPr lang="zh-CN" altLang="en-US" sz="2200" b="1" i="1" dirty="0">
              <a:solidFill>
                <a:srgbClr val="993366"/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281305" y="5060950"/>
            <a:ext cx="10146730" cy="1797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即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——</a:t>
            </a:r>
          </a:p>
          <a:p>
            <a:pPr algn="just" eaLnBrk="1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     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M(q, a)={p</a:t>
            </a:r>
            <a:r>
              <a:rPr lang="en-US" altLang="zh-CN" sz="22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, p</a:t>
            </a:r>
            <a:r>
              <a:rPr lang="en-US" altLang="zh-CN" sz="22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,…,</a:t>
            </a:r>
            <a:r>
              <a:rPr lang="en-US" altLang="zh-CN" sz="2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p</a:t>
            </a:r>
            <a:r>
              <a:rPr lang="en-US" altLang="zh-CN" sz="2200" b="1" baseline="-25000" dirty="0" err="1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n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}</a:t>
            </a: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∈</a:t>
            </a: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en-US" altLang="zh-CN" sz="2200" b="1" baseline="3000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k</a:t>
            </a: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，</a:t>
            </a:r>
            <a:r>
              <a:rPr lang="en-US" altLang="zh-CN" sz="2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q∈K</a:t>
            </a:r>
            <a:r>
              <a:rPr lang="zh-CN" altLang="en-US" sz="22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，</a:t>
            </a:r>
            <a:r>
              <a:rPr lang="en-US" altLang="zh-CN" sz="2200" b="1" dirty="0" err="1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a∈V</a:t>
            </a:r>
            <a:r>
              <a:rPr lang="en-US" altLang="zh-CN" sz="2200" b="1" baseline="-25000" dirty="0" err="1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T</a:t>
            </a:r>
            <a:r>
              <a:rPr lang="en-US" altLang="zh-CN" sz="22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  </a:t>
            </a:r>
          </a:p>
          <a:p>
            <a:pPr algn="just" eaLnBrk="1" hangingPunct="1">
              <a:lnSpc>
                <a:spcPct val="13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2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        </a:t>
            </a:r>
            <a:r>
              <a:rPr lang="zh-CN" altLang="en-US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它表示：当前状态为</a:t>
            </a:r>
            <a:r>
              <a:rPr lang="en-US" altLang="zh-CN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q</a:t>
            </a:r>
            <a:r>
              <a:rPr lang="zh-CN" altLang="en-US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，输入字符为</a:t>
            </a:r>
            <a:r>
              <a:rPr lang="en-US" altLang="zh-CN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a </a:t>
            </a:r>
            <a:r>
              <a:rPr lang="zh-CN" altLang="en-US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时，映射</a:t>
            </a:r>
            <a:r>
              <a:rPr lang="en-US" altLang="zh-CN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M</a:t>
            </a:r>
            <a:r>
              <a:rPr lang="zh-CN" altLang="en-US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将产生一个状态集合</a:t>
            </a:r>
            <a:r>
              <a:rPr lang="en-US" altLang="zh-CN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{ p</a:t>
            </a:r>
            <a:r>
              <a:rPr lang="en-US" altLang="zh-CN" sz="21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, p</a:t>
            </a:r>
            <a:r>
              <a:rPr lang="en-US" altLang="zh-CN" sz="2100" b="1" baseline="-25000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en-US" altLang="zh-CN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, …,</a:t>
            </a:r>
            <a:r>
              <a:rPr lang="zh-CN" altLang="en-US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en-US" altLang="zh-CN" sz="2100" b="1" dirty="0" err="1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p</a:t>
            </a:r>
            <a:r>
              <a:rPr lang="en-US" altLang="zh-CN" sz="2100" b="1" baseline="-25000" dirty="0" err="1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n</a:t>
            </a:r>
            <a:r>
              <a:rPr lang="en-US" altLang="zh-CN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}</a:t>
            </a:r>
            <a:r>
              <a:rPr lang="zh-CN" altLang="en-US" sz="2100" b="1" dirty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（可以为空），所以称为非确定有穷自动机。</a:t>
            </a:r>
          </a:p>
        </p:txBody>
      </p:sp>
      <p:sp>
        <p:nvSpPr>
          <p:cNvPr id="6" name="Rectangle 9"/>
          <p:cNvSpPr>
            <a:spLocks noChangeArrowheads="1"/>
          </p:cNvSpPr>
          <p:nvPr/>
        </p:nvSpPr>
        <p:spPr bwMode="auto">
          <a:xfrm>
            <a:off x="250825" y="1055688"/>
            <a:ext cx="10012209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CC0066"/>
                </a:solidFill>
                <a:latin typeface="Times New Roman" panose="02020603050405020304" pitchFamily="18" charset="0"/>
              </a:rPr>
              <a:t>英文名称：</a:t>
            </a:r>
            <a:r>
              <a:rPr lang="en-US" altLang="zh-CN" sz="2400" b="1" u="sng" dirty="0">
                <a:solidFill>
                  <a:srgbClr val="CC0066"/>
                </a:solidFill>
                <a:latin typeface="Times New Roman" panose="02020603050405020304" pitchFamily="18" charset="0"/>
              </a:rPr>
              <a:t>Nondeterministic Finite Automaton</a:t>
            </a:r>
            <a:r>
              <a:rPr lang="zh-CN" altLang="en-US" sz="2400" b="1" dirty="0">
                <a:solidFill>
                  <a:srgbClr val="CC0066"/>
                </a:solidFill>
                <a:latin typeface="Times New Roman" panose="02020603050405020304" pitchFamily="18" charset="0"/>
              </a:rPr>
              <a:t>（简称</a:t>
            </a:r>
            <a:r>
              <a:rPr lang="en-US" altLang="zh-CN" sz="2400" b="1" dirty="0">
                <a:solidFill>
                  <a:srgbClr val="CC0066"/>
                </a:solidFill>
                <a:latin typeface="Times New Roman" panose="02020603050405020304" pitchFamily="18" charset="0"/>
              </a:rPr>
              <a:t>NFA</a:t>
            </a:r>
            <a:r>
              <a:rPr lang="zh-CN" altLang="en-US" sz="2400" b="1" dirty="0">
                <a:solidFill>
                  <a:srgbClr val="CC0066"/>
                </a:solidFill>
                <a:latin typeface="Times New Roman" panose="02020603050405020304" pitchFamily="18" charset="0"/>
              </a:rPr>
              <a:t>）</a:t>
            </a:r>
            <a:r>
              <a:rPr lang="zh-CN" altLang="en-US" sz="1800" u="sng" dirty="0">
                <a:solidFill>
                  <a:srgbClr val="FFFF00"/>
                </a:solidFill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7" name="Rectangle 10"/>
          <p:cNvSpPr>
            <a:spLocks noChangeArrowheads="1"/>
          </p:cNvSpPr>
          <p:nvPr/>
        </p:nvSpPr>
        <p:spPr bwMode="auto">
          <a:xfrm>
            <a:off x="87313" y="193675"/>
            <a:ext cx="10700188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3600" b="1" dirty="0" smtClean="0">
                <a:solidFill>
                  <a:srgbClr val="0F55C7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非</a:t>
            </a:r>
            <a:r>
              <a:rPr lang="zh-CN" altLang="en-US" sz="3600" b="1" dirty="0">
                <a:solidFill>
                  <a:srgbClr val="0F55C7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确定的有穷自动机</a:t>
            </a:r>
          </a:p>
        </p:txBody>
      </p:sp>
    </p:spTree>
    <p:extLst>
      <p:ext uri="{BB962C8B-B14F-4D97-AF65-F5344CB8AC3E}">
        <p14:creationId xmlns:p14="http://schemas.microsoft.com/office/powerpoint/2010/main" val="311475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灯片编号占位符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86AE4CCF-5DEA-4E46-B16C-D3E4568BB7C7}" type="slidenum">
              <a:rPr lang="zh-CN" altLang="en-US" sz="12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14</a:t>
            </a:fld>
            <a:endParaRPr lang="en-US" altLang="zh-CN" sz="1200">
              <a:latin typeface="Arial" panose="020B0604020202020204" pitchFamily="34" charset="0"/>
            </a:endParaRPr>
          </a:p>
        </p:txBody>
      </p:sp>
      <p:sp>
        <p:nvSpPr>
          <p:cNvPr id="17411" name="AutoShape 7"/>
          <p:cNvSpPr>
            <a:spLocks noChangeArrowheads="1"/>
          </p:cNvSpPr>
          <p:nvPr/>
        </p:nvSpPr>
        <p:spPr bwMode="auto">
          <a:xfrm>
            <a:off x="1892300" y="1374775"/>
            <a:ext cx="2209800" cy="558800"/>
          </a:xfrm>
          <a:prstGeom prst="roundRect">
            <a:avLst>
              <a:gd name="adj" fmla="val 34944"/>
            </a:avLst>
          </a:prstGeom>
          <a:noFill/>
          <a:ln w="15875">
            <a:solidFill>
              <a:srgbClr val="99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400" b="1">
                <a:solidFill>
                  <a:srgbClr val="000000"/>
                </a:solidFill>
                <a:latin typeface="Times New Roman" panose="02020603050405020304" pitchFamily="18" charset="0"/>
              </a:rPr>
              <a:t>为什么是</a:t>
            </a:r>
            <a:r>
              <a:rPr lang="en-US" altLang="zh-CN" sz="2400" b="1">
                <a:solidFill>
                  <a:srgbClr val="000000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b="1" baseline="30000">
                <a:solidFill>
                  <a:srgbClr val="000000"/>
                </a:solidFill>
                <a:latin typeface="Times New Roman" panose="02020603050405020304" pitchFamily="18" charset="0"/>
              </a:rPr>
              <a:t>k</a:t>
            </a:r>
            <a:r>
              <a:rPr lang="zh-CN" altLang="en-US" sz="2400" b="1">
                <a:solidFill>
                  <a:srgbClr val="000000"/>
                </a:solidFill>
                <a:latin typeface="Times New Roman" panose="02020603050405020304" pitchFamily="18" charset="0"/>
              </a:rPr>
              <a:t>？</a:t>
            </a:r>
          </a:p>
        </p:txBody>
      </p:sp>
      <p:grpSp>
        <p:nvGrpSpPr>
          <p:cNvPr id="159758" name="Group 14"/>
          <p:cNvGrpSpPr>
            <a:grpSpLocks/>
          </p:cNvGrpSpPr>
          <p:nvPr/>
        </p:nvGrpSpPr>
        <p:grpSpPr bwMode="auto">
          <a:xfrm>
            <a:off x="2638425" y="3038475"/>
            <a:ext cx="1079500" cy="1028700"/>
            <a:chOff x="278" y="1578"/>
            <a:chExt cx="680" cy="648"/>
          </a:xfrm>
        </p:grpSpPr>
        <p:sp>
          <p:nvSpPr>
            <p:cNvPr id="17467" name="Oval 8"/>
            <p:cNvSpPr>
              <a:spLocks noChangeArrowheads="1"/>
            </p:cNvSpPr>
            <p:nvPr/>
          </p:nvSpPr>
          <p:spPr bwMode="auto">
            <a:xfrm>
              <a:off x="278" y="1812"/>
              <a:ext cx="218" cy="218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7468" name="Oval 9"/>
            <p:cNvSpPr>
              <a:spLocks noChangeArrowheads="1"/>
            </p:cNvSpPr>
            <p:nvPr/>
          </p:nvSpPr>
          <p:spPr bwMode="auto">
            <a:xfrm>
              <a:off x="740" y="1606"/>
              <a:ext cx="218" cy="218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7469" name="Oval 10"/>
            <p:cNvSpPr>
              <a:spLocks noChangeArrowheads="1"/>
            </p:cNvSpPr>
            <p:nvPr/>
          </p:nvSpPr>
          <p:spPr bwMode="auto">
            <a:xfrm>
              <a:off x="740" y="2008"/>
              <a:ext cx="218" cy="218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C</a:t>
              </a:r>
            </a:p>
          </p:txBody>
        </p:sp>
        <p:cxnSp>
          <p:nvCxnSpPr>
            <p:cNvPr id="17470" name="AutoShape 11"/>
            <p:cNvCxnSpPr>
              <a:cxnSpLocks noChangeShapeType="1"/>
              <a:stCxn id="17467" idx="7"/>
              <a:endCxn id="17468" idx="2"/>
            </p:cNvCxnSpPr>
            <p:nvPr/>
          </p:nvCxnSpPr>
          <p:spPr bwMode="auto">
            <a:xfrm flipV="1">
              <a:off x="464" y="1715"/>
              <a:ext cx="268" cy="121"/>
            </a:xfrm>
            <a:prstGeom prst="straightConnector1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7471" name="Text Box 13"/>
            <p:cNvSpPr txBox="1">
              <a:spLocks noChangeArrowheads="1"/>
            </p:cNvSpPr>
            <p:nvPr/>
          </p:nvSpPr>
          <p:spPr bwMode="auto">
            <a:xfrm>
              <a:off x="471" y="1578"/>
              <a:ext cx="225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</p:grpSp>
      <p:sp>
        <p:nvSpPr>
          <p:cNvPr id="159760" name="Oval 16"/>
          <p:cNvSpPr>
            <a:spLocks noChangeArrowheads="1"/>
          </p:cNvSpPr>
          <p:nvPr/>
        </p:nvSpPr>
        <p:spPr bwMode="auto">
          <a:xfrm>
            <a:off x="4559301" y="3397251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761" name="Oval 17"/>
          <p:cNvSpPr>
            <a:spLocks noChangeArrowheads="1"/>
          </p:cNvSpPr>
          <p:nvPr/>
        </p:nvSpPr>
        <p:spPr bwMode="auto">
          <a:xfrm>
            <a:off x="5292726" y="3070226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59762" name="Oval 18"/>
          <p:cNvSpPr>
            <a:spLocks noChangeArrowheads="1"/>
          </p:cNvSpPr>
          <p:nvPr/>
        </p:nvSpPr>
        <p:spPr bwMode="auto">
          <a:xfrm>
            <a:off x="5292726" y="3708401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</a:p>
        </p:txBody>
      </p:sp>
      <p:cxnSp>
        <p:nvCxnSpPr>
          <p:cNvPr id="159763" name="AutoShape 19"/>
          <p:cNvCxnSpPr>
            <a:cxnSpLocks noChangeShapeType="1"/>
            <a:stCxn id="159760" idx="5"/>
            <a:endCxn id="159762" idx="2"/>
          </p:cNvCxnSpPr>
          <p:nvPr/>
        </p:nvCxnSpPr>
        <p:spPr bwMode="auto">
          <a:xfrm>
            <a:off x="4854575" y="3705226"/>
            <a:ext cx="425450" cy="176213"/>
          </a:xfrm>
          <a:prstGeom prst="straightConnector1">
            <a:avLst/>
          </a:prstGeom>
          <a:noFill/>
          <a:ln w="19050">
            <a:solidFill>
              <a:srgbClr val="00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9764" name="Text Box 20"/>
          <p:cNvSpPr txBox="1">
            <a:spLocks noChangeArrowheads="1"/>
          </p:cNvSpPr>
          <p:nvPr/>
        </p:nvSpPr>
        <p:spPr bwMode="auto">
          <a:xfrm>
            <a:off x="4852989" y="3679826"/>
            <a:ext cx="35718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765" name="Oval 21"/>
          <p:cNvSpPr>
            <a:spLocks noChangeArrowheads="1"/>
          </p:cNvSpPr>
          <p:nvPr/>
        </p:nvSpPr>
        <p:spPr bwMode="auto">
          <a:xfrm>
            <a:off x="6546851" y="3425826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766" name="Oval 22"/>
          <p:cNvSpPr>
            <a:spLocks noChangeArrowheads="1"/>
          </p:cNvSpPr>
          <p:nvPr/>
        </p:nvSpPr>
        <p:spPr bwMode="auto">
          <a:xfrm>
            <a:off x="7280276" y="3098801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59767" name="Oval 23"/>
          <p:cNvSpPr>
            <a:spLocks noChangeArrowheads="1"/>
          </p:cNvSpPr>
          <p:nvPr/>
        </p:nvSpPr>
        <p:spPr bwMode="auto">
          <a:xfrm>
            <a:off x="7280276" y="3736976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159769" name="Text Box 25"/>
          <p:cNvSpPr txBox="1">
            <a:spLocks noChangeArrowheads="1"/>
          </p:cNvSpPr>
          <p:nvPr/>
        </p:nvSpPr>
        <p:spPr bwMode="auto">
          <a:xfrm>
            <a:off x="6564314" y="2886076"/>
            <a:ext cx="35718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cxnSp>
        <p:nvCxnSpPr>
          <p:cNvPr id="159770" name="AutoShape 26"/>
          <p:cNvCxnSpPr>
            <a:cxnSpLocks noChangeShapeType="1"/>
            <a:stCxn id="159765" idx="7"/>
            <a:endCxn id="159765" idx="1"/>
          </p:cNvCxnSpPr>
          <p:nvPr/>
        </p:nvCxnSpPr>
        <p:spPr bwMode="auto">
          <a:xfrm rot="16200000" flipH="1" flipV="1">
            <a:off x="6719094" y="3342482"/>
            <a:ext cx="1588" cy="244475"/>
          </a:xfrm>
          <a:prstGeom prst="curvedConnector3">
            <a:avLst>
              <a:gd name="adj1" fmla="val -16800000"/>
            </a:avLst>
          </a:prstGeom>
          <a:noFill/>
          <a:ln w="19050">
            <a:solidFill>
              <a:srgbClr val="00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9774" name="Rectangle 30"/>
          <p:cNvSpPr>
            <a:spLocks noChangeArrowheads="1"/>
          </p:cNvSpPr>
          <p:nvPr/>
        </p:nvSpPr>
        <p:spPr bwMode="auto">
          <a:xfrm>
            <a:off x="2470150" y="2884488"/>
            <a:ext cx="1543050" cy="1344612"/>
          </a:xfrm>
          <a:prstGeom prst="rect">
            <a:avLst/>
          </a:prstGeom>
          <a:noFill/>
          <a:ln w="19050">
            <a:solidFill>
              <a:srgbClr val="993366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159775" name="Rectangle 31"/>
          <p:cNvSpPr>
            <a:spLocks noChangeArrowheads="1"/>
          </p:cNvSpPr>
          <p:nvPr/>
        </p:nvSpPr>
        <p:spPr bwMode="auto">
          <a:xfrm>
            <a:off x="4391025" y="2884488"/>
            <a:ext cx="1543050" cy="1344612"/>
          </a:xfrm>
          <a:prstGeom prst="rect">
            <a:avLst/>
          </a:prstGeom>
          <a:noFill/>
          <a:ln w="19050">
            <a:solidFill>
              <a:srgbClr val="993366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159776" name="Rectangle 32"/>
          <p:cNvSpPr>
            <a:spLocks noChangeArrowheads="1"/>
          </p:cNvSpPr>
          <p:nvPr/>
        </p:nvSpPr>
        <p:spPr bwMode="auto">
          <a:xfrm>
            <a:off x="6311900" y="2881313"/>
            <a:ext cx="1543050" cy="1344612"/>
          </a:xfrm>
          <a:prstGeom prst="rect">
            <a:avLst/>
          </a:prstGeom>
          <a:noFill/>
          <a:ln w="19050">
            <a:solidFill>
              <a:srgbClr val="993366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159777" name="Oval 33"/>
          <p:cNvSpPr>
            <a:spLocks noChangeArrowheads="1"/>
          </p:cNvSpPr>
          <p:nvPr/>
        </p:nvSpPr>
        <p:spPr bwMode="auto">
          <a:xfrm>
            <a:off x="8486776" y="3422651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778" name="Oval 34"/>
          <p:cNvSpPr>
            <a:spLocks noChangeArrowheads="1"/>
          </p:cNvSpPr>
          <p:nvPr/>
        </p:nvSpPr>
        <p:spPr bwMode="auto">
          <a:xfrm>
            <a:off x="9220201" y="3095626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59779" name="Oval 35"/>
          <p:cNvSpPr>
            <a:spLocks noChangeArrowheads="1"/>
          </p:cNvSpPr>
          <p:nvPr/>
        </p:nvSpPr>
        <p:spPr bwMode="auto">
          <a:xfrm>
            <a:off x="9220201" y="3733801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159782" name="Rectangle 38"/>
          <p:cNvSpPr>
            <a:spLocks noChangeArrowheads="1"/>
          </p:cNvSpPr>
          <p:nvPr/>
        </p:nvSpPr>
        <p:spPr bwMode="auto">
          <a:xfrm>
            <a:off x="8251825" y="2878138"/>
            <a:ext cx="1543050" cy="1344612"/>
          </a:xfrm>
          <a:prstGeom prst="rect">
            <a:avLst/>
          </a:prstGeom>
          <a:noFill/>
          <a:ln w="19050">
            <a:solidFill>
              <a:srgbClr val="993366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159784" name="Oval 40"/>
          <p:cNvSpPr>
            <a:spLocks noChangeArrowheads="1"/>
          </p:cNvSpPr>
          <p:nvPr/>
        </p:nvSpPr>
        <p:spPr bwMode="auto">
          <a:xfrm>
            <a:off x="2638426" y="5186364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785" name="Oval 41"/>
          <p:cNvSpPr>
            <a:spLocks noChangeArrowheads="1"/>
          </p:cNvSpPr>
          <p:nvPr/>
        </p:nvSpPr>
        <p:spPr bwMode="auto">
          <a:xfrm>
            <a:off x="3371851" y="4859339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59786" name="Oval 42"/>
          <p:cNvSpPr>
            <a:spLocks noChangeArrowheads="1"/>
          </p:cNvSpPr>
          <p:nvPr/>
        </p:nvSpPr>
        <p:spPr bwMode="auto">
          <a:xfrm>
            <a:off x="3371851" y="5497514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</a:p>
        </p:txBody>
      </p:sp>
      <p:cxnSp>
        <p:nvCxnSpPr>
          <p:cNvPr id="159787" name="AutoShape 43"/>
          <p:cNvCxnSpPr>
            <a:cxnSpLocks noChangeShapeType="1"/>
            <a:stCxn id="159784" idx="7"/>
            <a:endCxn id="159785" idx="2"/>
          </p:cNvCxnSpPr>
          <p:nvPr/>
        </p:nvCxnSpPr>
        <p:spPr bwMode="auto">
          <a:xfrm flipV="1">
            <a:off x="2933700" y="5032375"/>
            <a:ext cx="425450" cy="192088"/>
          </a:xfrm>
          <a:prstGeom prst="straightConnector1">
            <a:avLst/>
          </a:prstGeom>
          <a:noFill/>
          <a:ln w="19050">
            <a:solidFill>
              <a:srgbClr val="00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9788" name="Text Box 44"/>
          <p:cNvSpPr txBox="1">
            <a:spLocks noChangeArrowheads="1"/>
          </p:cNvSpPr>
          <p:nvPr/>
        </p:nvSpPr>
        <p:spPr bwMode="auto">
          <a:xfrm>
            <a:off x="2944814" y="4814888"/>
            <a:ext cx="35718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789" name="Oval 45"/>
          <p:cNvSpPr>
            <a:spLocks noChangeArrowheads="1"/>
          </p:cNvSpPr>
          <p:nvPr/>
        </p:nvSpPr>
        <p:spPr bwMode="auto">
          <a:xfrm>
            <a:off x="4559301" y="5173664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790" name="Oval 46"/>
          <p:cNvSpPr>
            <a:spLocks noChangeArrowheads="1"/>
          </p:cNvSpPr>
          <p:nvPr/>
        </p:nvSpPr>
        <p:spPr bwMode="auto">
          <a:xfrm>
            <a:off x="5292726" y="4846639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59791" name="Oval 47"/>
          <p:cNvSpPr>
            <a:spLocks noChangeArrowheads="1"/>
          </p:cNvSpPr>
          <p:nvPr/>
        </p:nvSpPr>
        <p:spPr bwMode="auto">
          <a:xfrm>
            <a:off x="5292726" y="5484814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</a:p>
        </p:txBody>
      </p:sp>
      <p:cxnSp>
        <p:nvCxnSpPr>
          <p:cNvPr id="159792" name="AutoShape 48"/>
          <p:cNvCxnSpPr>
            <a:cxnSpLocks noChangeShapeType="1"/>
            <a:stCxn id="159789" idx="5"/>
            <a:endCxn id="159791" idx="2"/>
          </p:cNvCxnSpPr>
          <p:nvPr/>
        </p:nvCxnSpPr>
        <p:spPr bwMode="auto">
          <a:xfrm>
            <a:off x="4854575" y="5481638"/>
            <a:ext cx="425450" cy="176212"/>
          </a:xfrm>
          <a:prstGeom prst="straightConnector1">
            <a:avLst/>
          </a:prstGeom>
          <a:noFill/>
          <a:ln w="19050">
            <a:solidFill>
              <a:srgbClr val="00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9793" name="Text Box 49"/>
          <p:cNvSpPr txBox="1">
            <a:spLocks noChangeArrowheads="1"/>
          </p:cNvSpPr>
          <p:nvPr/>
        </p:nvSpPr>
        <p:spPr bwMode="auto">
          <a:xfrm>
            <a:off x="4852989" y="5456238"/>
            <a:ext cx="35718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794" name="Oval 50"/>
          <p:cNvSpPr>
            <a:spLocks noChangeArrowheads="1"/>
          </p:cNvSpPr>
          <p:nvPr/>
        </p:nvSpPr>
        <p:spPr bwMode="auto">
          <a:xfrm>
            <a:off x="6546851" y="5202239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795" name="Oval 51"/>
          <p:cNvSpPr>
            <a:spLocks noChangeArrowheads="1"/>
          </p:cNvSpPr>
          <p:nvPr/>
        </p:nvSpPr>
        <p:spPr bwMode="auto">
          <a:xfrm>
            <a:off x="7280276" y="4875214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59796" name="Oval 52"/>
          <p:cNvSpPr>
            <a:spLocks noChangeArrowheads="1"/>
          </p:cNvSpPr>
          <p:nvPr/>
        </p:nvSpPr>
        <p:spPr bwMode="auto">
          <a:xfrm>
            <a:off x="7280276" y="5513389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159797" name="Text Box 53"/>
          <p:cNvSpPr txBox="1">
            <a:spLocks noChangeArrowheads="1"/>
          </p:cNvSpPr>
          <p:nvPr/>
        </p:nvSpPr>
        <p:spPr bwMode="auto">
          <a:xfrm>
            <a:off x="6564314" y="4662488"/>
            <a:ext cx="35718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cxnSp>
        <p:nvCxnSpPr>
          <p:cNvPr id="159798" name="AutoShape 54"/>
          <p:cNvCxnSpPr>
            <a:cxnSpLocks noChangeShapeType="1"/>
            <a:stCxn id="159794" idx="7"/>
            <a:endCxn id="159794" idx="1"/>
          </p:cNvCxnSpPr>
          <p:nvPr/>
        </p:nvCxnSpPr>
        <p:spPr bwMode="auto">
          <a:xfrm rot="16200000" flipH="1" flipV="1">
            <a:off x="6719095" y="5118895"/>
            <a:ext cx="1587" cy="244475"/>
          </a:xfrm>
          <a:prstGeom prst="curvedConnector3">
            <a:avLst>
              <a:gd name="adj1" fmla="val -16800000"/>
            </a:avLst>
          </a:prstGeom>
          <a:noFill/>
          <a:ln w="19050">
            <a:solidFill>
              <a:srgbClr val="00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9799" name="Rectangle 55"/>
          <p:cNvSpPr>
            <a:spLocks noChangeArrowheads="1"/>
          </p:cNvSpPr>
          <p:nvPr/>
        </p:nvSpPr>
        <p:spPr bwMode="auto">
          <a:xfrm>
            <a:off x="2470150" y="4660901"/>
            <a:ext cx="1543050" cy="1344613"/>
          </a:xfrm>
          <a:prstGeom prst="rect">
            <a:avLst/>
          </a:prstGeom>
          <a:noFill/>
          <a:ln w="19050">
            <a:solidFill>
              <a:srgbClr val="993366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59800" name="Rectangle 56"/>
          <p:cNvSpPr>
            <a:spLocks noChangeArrowheads="1"/>
          </p:cNvSpPr>
          <p:nvPr/>
        </p:nvSpPr>
        <p:spPr bwMode="auto">
          <a:xfrm>
            <a:off x="4391025" y="4660901"/>
            <a:ext cx="1543050" cy="1344613"/>
          </a:xfrm>
          <a:prstGeom prst="rect">
            <a:avLst/>
          </a:prstGeom>
          <a:noFill/>
          <a:ln w="19050">
            <a:solidFill>
              <a:srgbClr val="993366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59801" name="Rectangle 57"/>
          <p:cNvSpPr>
            <a:spLocks noChangeArrowheads="1"/>
          </p:cNvSpPr>
          <p:nvPr/>
        </p:nvSpPr>
        <p:spPr bwMode="auto">
          <a:xfrm>
            <a:off x="6303963" y="4657726"/>
            <a:ext cx="1543050" cy="1344613"/>
          </a:xfrm>
          <a:prstGeom prst="rect">
            <a:avLst/>
          </a:prstGeom>
          <a:noFill/>
          <a:ln w="19050">
            <a:solidFill>
              <a:srgbClr val="993366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59802" name="Oval 58"/>
          <p:cNvSpPr>
            <a:spLocks noChangeArrowheads="1"/>
          </p:cNvSpPr>
          <p:nvPr/>
        </p:nvSpPr>
        <p:spPr bwMode="auto">
          <a:xfrm>
            <a:off x="8486776" y="5199064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803" name="Oval 59"/>
          <p:cNvSpPr>
            <a:spLocks noChangeArrowheads="1"/>
          </p:cNvSpPr>
          <p:nvPr/>
        </p:nvSpPr>
        <p:spPr bwMode="auto">
          <a:xfrm>
            <a:off x="9220201" y="4872039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59804" name="Oval 60"/>
          <p:cNvSpPr>
            <a:spLocks noChangeArrowheads="1"/>
          </p:cNvSpPr>
          <p:nvPr/>
        </p:nvSpPr>
        <p:spPr bwMode="auto">
          <a:xfrm>
            <a:off x="9220201" y="5510214"/>
            <a:ext cx="346075" cy="346075"/>
          </a:xfrm>
          <a:prstGeom prst="ellips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159805" name="Text Box 61"/>
          <p:cNvSpPr txBox="1">
            <a:spLocks noChangeArrowheads="1"/>
          </p:cNvSpPr>
          <p:nvPr/>
        </p:nvSpPr>
        <p:spPr bwMode="auto">
          <a:xfrm>
            <a:off x="8504239" y="4659313"/>
            <a:ext cx="35718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cxnSp>
        <p:nvCxnSpPr>
          <p:cNvPr id="159806" name="AutoShape 62"/>
          <p:cNvCxnSpPr>
            <a:cxnSpLocks noChangeShapeType="1"/>
            <a:stCxn id="159802" idx="7"/>
            <a:endCxn id="159802" idx="1"/>
          </p:cNvCxnSpPr>
          <p:nvPr/>
        </p:nvCxnSpPr>
        <p:spPr bwMode="auto">
          <a:xfrm rot="16200000" flipH="1" flipV="1">
            <a:off x="8659020" y="5115720"/>
            <a:ext cx="1587" cy="244475"/>
          </a:xfrm>
          <a:prstGeom prst="curvedConnector3">
            <a:avLst>
              <a:gd name="adj1" fmla="val -16800000"/>
            </a:avLst>
          </a:prstGeom>
          <a:noFill/>
          <a:ln w="19050">
            <a:solidFill>
              <a:srgbClr val="00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9807" name="Rectangle 63"/>
          <p:cNvSpPr>
            <a:spLocks noChangeArrowheads="1"/>
          </p:cNvSpPr>
          <p:nvPr/>
        </p:nvSpPr>
        <p:spPr bwMode="auto">
          <a:xfrm>
            <a:off x="8261350" y="4654551"/>
            <a:ext cx="1543050" cy="1344613"/>
          </a:xfrm>
          <a:prstGeom prst="rect">
            <a:avLst/>
          </a:prstGeom>
          <a:noFill/>
          <a:ln w="19050">
            <a:solidFill>
              <a:srgbClr val="993366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cxnSp>
        <p:nvCxnSpPr>
          <p:cNvPr id="159808" name="AutoShape 64"/>
          <p:cNvCxnSpPr>
            <a:cxnSpLocks noChangeShapeType="1"/>
            <a:stCxn id="159784" idx="5"/>
            <a:endCxn id="159786" idx="2"/>
          </p:cNvCxnSpPr>
          <p:nvPr/>
        </p:nvCxnSpPr>
        <p:spPr bwMode="auto">
          <a:xfrm>
            <a:off x="2933700" y="5494338"/>
            <a:ext cx="425450" cy="176212"/>
          </a:xfrm>
          <a:prstGeom prst="straightConnector1">
            <a:avLst/>
          </a:prstGeom>
          <a:noFill/>
          <a:ln w="19050">
            <a:solidFill>
              <a:srgbClr val="00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9809" name="Text Box 65"/>
          <p:cNvSpPr txBox="1">
            <a:spLocks noChangeArrowheads="1"/>
          </p:cNvSpPr>
          <p:nvPr/>
        </p:nvSpPr>
        <p:spPr bwMode="auto">
          <a:xfrm>
            <a:off x="2970214" y="5491163"/>
            <a:ext cx="35718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cxnSp>
        <p:nvCxnSpPr>
          <p:cNvPr id="159810" name="AutoShape 66"/>
          <p:cNvCxnSpPr>
            <a:cxnSpLocks noChangeShapeType="1"/>
            <a:stCxn id="159789" idx="7"/>
            <a:endCxn id="159789" idx="1"/>
          </p:cNvCxnSpPr>
          <p:nvPr/>
        </p:nvCxnSpPr>
        <p:spPr bwMode="auto">
          <a:xfrm rot="16200000" flipH="1" flipV="1">
            <a:off x="4731545" y="5090320"/>
            <a:ext cx="1587" cy="244475"/>
          </a:xfrm>
          <a:prstGeom prst="curvedConnector3">
            <a:avLst>
              <a:gd name="adj1" fmla="val -16800000"/>
            </a:avLst>
          </a:prstGeom>
          <a:noFill/>
          <a:ln w="19050">
            <a:solidFill>
              <a:srgbClr val="00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9812" name="Text Box 68"/>
          <p:cNvSpPr txBox="1">
            <a:spLocks noChangeArrowheads="1"/>
          </p:cNvSpPr>
          <p:nvPr/>
        </p:nvSpPr>
        <p:spPr bwMode="auto">
          <a:xfrm>
            <a:off x="4584700" y="4638676"/>
            <a:ext cx="3571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cxnSp>
        <p:nvCxnSpPr>
          <p:cNvPr id="159813" name="AutoShape 69"/>
          <p:cNvCxnSpPr>
            <a:cxnSpLocks noChangeShapeType="1"/>
            <a:stCxn id="159794" idx="6"/>
            <a:endCxn id="159795" idx="2"/>
          </p:cNvCxnSpPr>
          <p:nvPr/>
        </p:nvCxnSpPr>
        <p:spPr bwMode="auto">
          <a:xfrm flipV="1">
            <a:off x="6905625" y="5048251"/>
            <a:ext cx="361950" cy="327025"/>
          </a:xfrm>
          <a:prstGeom prst="straightConnector1">
            <a:avLst/>
          </a:prstGeom>
          <a:noFill/>
          <a:ln w="19050">
            <a:solidFill>
              <a:srgbClr val="00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9814" name="Text Box 70"/>
          <p:cNvSpPr txBox="1">
            <a:spLocks noChangeArrowheads="1"/>
          </p:cNvSpPr>
          <p:nvPr/>
        </p:nvSpPr>
        <p:spPr bwMode="auto">
          <a:xfrm>
            <a:off x="6954839" y="5124451"/>
            <a:ext cx="35718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cxnSp>
        <p:nvCxnSpPr>
          <p:cNvPr id="159815" name="AutoShape 71"/>
          <p:cNvCxnSpPr>
            <a:cxnSpLocks noChangeShapeType="1"/>
            <a:stCxn id="159802" idx="6"/>
            <a:endCxn id="159803" idx="2"/>
          </p:cNvCxnSpPr>
          <p:nvPr/>
        </p:nvCxnSpPr>
        <p:spPr bwMode="auto">
          <a:xfrm flipV="1">
            <a:off x="8845550" y="5045076"/>
            <a:ext cx="361950" cy="327025"/>
          </a:xfrm>
          <a:prstGeom prst="straightConnector1">
            <a:avLst/>
          </a:prstGeom>
          <a:noFill/>
          <a:ln w="19050">
            <a:solidFill>
              <a:srgbClr val="00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9816" name="AutoShape 72"/>
          <p:cNvCxnSpPr>
            <a:cxnSpLocks noChangeShapeType="1"/>
            <a:stCxn id="159802" idx="5"/>
            <a:endCxn id="159804" idx="2"/>
          </p:cNvCxnSpPr>
          <p:nvPr/>
        </p:nvCxnSpPr>
        <p:spPr bwMode="auto">
          <a:xfrm>
            <a:off x="8782050" y="5507038"/>
            <a:ext cx="425450" cy="176212"/>
          </a:xfrm>
          <a:prstGeom prst="straightConnector1">
            <a:avLst/>
          </a:prstGeom>
          <a:noFill/>
          <a:ln w="19050">
            <a:solidFill>
              <a:srgbClr val="000000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9817" name="Text Box 73"/>
          <p:cNvSpPr txBox="1">
            <a:spLocks noChangeArrowheads="1"/>
          </p:cNvSpPr>
          <p:nvPr/>
        </p:nvSpPr>
        <p:spPr bwMode="auto">
          <a:xfrm>
            <a:off x="8885239" y="5121276"/>
            <a:ext cx="35718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818" name="Text Box 74"/>
          <p:cNvSpPr txBox="1">
            <a:spLocks noChangeArrowheads="1"/>
          </p:cNvSpPr>
          <p:nvPr/>
        </p:nvSpPr>
        <p:spPr bwMode="auto">
          <a:xfrm>
            <a:off x="8796339" y="5489576"/>
            <a:ext cx="35718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59821" name="Text Box 77"/>
          <p:cNvSpPr txBox="1">
            <a:spLocks noChangeArrowheads="1"/>
          </p:cNvSpPr>
          <p:nvPr/>
        </p:nvSpPr>
        <p:spPr bwMode="auto">
          <a:xfrm>
            <a:off x="4419601" y="1311276"/>
            <a:ext cx="3857625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000000"/>
                </a:solidFill>
                <a:latin typeface="Times New Roman" panose="02020603050405020304" pitchFamily="18" charset="0"/>
              </a:rPr>
              <a:t>假设</a:t>
            </a: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NFA</a:t>
            </a:r>
            <a:r>
              <a:rPr lang="zh-CN" altLang="en-US" sz="2000" b="1">
                <a:solidFill>
                  <a:srgbClr val="000000"/>
                </a:solidFill>
                <a:latin typeface="Times New Roman" panose="02020603050405020304" pitchFamily="18" charset="0"/>
              </a:rPr>
              <a:t>有</a:t>
            </a: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2000" b="1">
                <a:solidFill>
                  <a:srgbClr val="000000"/>
                </a:solidFill>
                <a:latin typeface="Times New Roman" panose="02020603050405020304" pitchFamily="18" charset="0"/>
              </a:rPr>
              <a:t>个状态</a:t>
            </a: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000" b="1">
                <a:solidFill>
                  <a:srgbClr val="0000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solidFill>
                  <a:srgbClr val="000000"/>
                </a:solidFill>
                <a:latin typeface="Times New Roman" panose="02020603050405020304" pitchFamily="18" charset="0"/>
              </a:rPr>
              <a:t>、</a:t>
            </a: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zh-CN" altLang="en-US" sz="2000" b="1">
                <a:solidFill>
                  <a:srgbClr val="000000"/>
                </a:solidFill>
                <a:latin typeface="Times New Roman" panose="02020603050405020304" pitchFamily="18" charset="0"/>
              </a:rPr>
              <a:t>，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000" b="1">
                <a:solidFill>
                  <a:srgbClr val="000000"/>
                </a:solidFill>
                <a:latin typeface="Times New Roman" panose="02020603050405020304" pitchFamily="18" charset="0"/>
              </a:rPr>
              <a:t>写出</a:t>
            </a: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M (A, a) </a:t>
            </a:r>
            <a:r>
              <a:rPr lang="zh-CN" altLang="en-US" sz="2000" b="1">
                <a:solidFill>
                  <a:srgbClr val="000000"/>
                </a:solidFill>
                <a:latin typeface="Times New Roman" panose="02020603050405020304" pitchFamily="18" charset="0"/>
              </a:rPr>
              <a:t>的所有可能</a:t>
            </a:r>
          </a:p>
        </p:txBody>
      </p:sp>
      <p:sp>
        <p:nvSpPr>
          <p:cNvPr id="159822" name="Rectangle 78"/>
          <p:cNvSpPr>
            <a:spLocks noChangeArrowheads="1"/>
          </p:cNvSpPr>
          <p:nvPr/>
        </p:nvSpPr>
        <p:spPr bwMode="auto">
          <a:xfrm>
            <a:off x="8261350" y="171451"/>
            <a:ext cx="2230438" cy="253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M (A, a)={B}</a:t>
            </a:r>
          </a:p>
          <a:p>
            <a:pPr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M (A, a)={C}</a:t>
            </a:r>
          </a:p>
          <a:p>
            <a:pPr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M (A, a)={A}</a:t>
            </a:r>
          </a:p>
          <a:p>
            <a:pPr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M (A, a)=</a:t>
            </a: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Ø</a:t>
            </a:r>
          </a:p>
          <a:p>
            <a:pPr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M (A, a)={B, C}</a:t>
            </a:r>
          </a:p>
          <a:p>
            <a:pPr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M (A, a)={A, C}</a:t>
            </a:r>
          </a:p>
          <a:p>
            <a:pPr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M (A, a)={A, B}</a:t>
            </a:r>
          </a:p>
          <a:p>
            <a:pPr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000" b="1">
                <a:solidFill>
                  <a:srgbClr val="000000"/>
                </a:solidFill>
                <a:latin typeface="Times New Roman" panose="02020603050405020304" pitchFamily="18" charset="0"/>
              </a:rPr>
              <a:t>M (A, a)={A, B, C}</a:t>
            </a:r>
          </a:p>
        </p:txBody>
      </p:sp>
      <p:sp>
        <p:nvSpPr>
          <p:cNvPr id="17466" name="Rectangle 79"/>
          <p:cNvSpPr>
            <a:spLocks noChangeArrowheads="1"/>
          </p:cNvSpPr>
          <p:nvPr/>
        </p:nvSpPr>
        <p:spPr bwMode="auto">
          <a:xfrm>
            <a:off x="368300" y="64294"/>
            <a:ext cx="8839200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3600" b="1" dirty="0" smtClean="0">
                <a:solidFill>
                  <a:srgbClr val="0F55C7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非</a:t>
            </a:r>
            <a:r>
              <a:rPr lang="zh-CN" altLang="en-US" sz="3600" b="1" dirty="0">
                <a:solidFill>
                  <a:srgbClr val="0F55C7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确定的有穷自动机</a:t>
            </a:r>
          </a:p>
        </p:txBody>
      </p:sp>
    </p:spTree>
    <p:extLst>
      <p:ext uri="{BB962C8B-B14F-4D97-AF65-F5344CB8AC3E}">
        <p14:creationId xmlns:p14="http://schemas.microsoft.com/office/powerpoint/2010/main" val="3260031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9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9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9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59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59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59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9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59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59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59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59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59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59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59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59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159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59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59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59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159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159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59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159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159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159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159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159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159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159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159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9" dur="500"/>
                                        <p:tgtEl>
                                          <p:spTgt spid="159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2" dur="500"/>
                                        <p:tgtEl>
                                          <p:spTgt spid="159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500"/>
                                        <p:tgtEl>
                                          <p:spTgt spid="159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8" dur="500"/>
                                        <p:tgtEl>
                                          <p:spTgt spid="159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1" dur="500"/>
                                        <p:tgtEl>
                                          <p:spTgt spid="159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4" dur="500"/>
                                        <p:tgtEl>
                                          <p:spTgt spid="159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7" dur="500"/>
                                        <p:tgtEl>
                                          <p:spTgt spid="159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0" dur="500"/>
                                        <p:tgtEl>
                                          <p:spTgt spid="159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3" dur="500"/>
                                        <p:tgtEl>
                                          <p:spTgt spid="159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6" dur="500"/>
                                        <p:tgtEl>
                                          <p:spTgt spid="159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9" dur="500"/>
                                        <p:tgtEl>
                                          <p:spTgt spid="159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2" dur="500"/>
                                        <p:tgtEl>
                                          <p:spTgt spid="159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159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8" dur="500"/>
                                        <p:tgtEl>
                                          <p:spTgt spid="159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1" dur="500"/>
                                        <p:tgtEl>
                                          <p:spTgt spid="159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4" dur="500"/>
                                        <p:tgtEl>
                                          <p:spTgt spid="159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7" dur="500"/>
                                        <p:tgtEl>
                                          <p:spTgt spid="159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0" dur="500"/>
                                        <p:tgtEl>
                                          <p:spTgt spid="159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3" dur="500"/>
                                        <p:tgtEl>
                                          <p:spTgt spid="159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6" dur="500"/>
                                        <p:tgtEl>
                                          <p:spTgt spid="159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9" dur="500"/>
                                        <p:tgtEl>
                                          <p:spTgt spid="159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2" dur="500"/>
                                        <p:tgtEl>
                                          <p:spTgt spid="159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5" dur="500"/>
                                        <p:tgtEl>
                                          <p:spTgt spid="159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 nodeType="clickPar">
                      <p:stCondLst>
                        <p:cond delay="indefinite"/>
                      </p:stCondLst>
                      <p:childTnLst>
                        <p:par>
                          <p:cTn id="1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0" dur="500"/>
                                        <p:tgtEl>
                                          <p:spTgt spid="159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760" grpId="0" animBg="1"/>
      <p:bldP spid="159761" grpId="0" animBg="1"/>
      <p:bldP spid="159762" grpId="0" animBg="1"/>
      <p:bldP spid="159764" grpId="0"/>
      <p:bldP spid="159765" grpId="0" animBg="1"/>
      <p:bldP spid="159766" grpId="0" animBg="1"/>
      <p:bldP spid="159767" grpId="0" animBg="1"/>
      <p:bldP spid="159769" grpId="0"/>
      <p:bldP spid="159774" grpId="0" animBg="1"/>
      <p:bldP spid="159775" grpId="0" animBg="1"/>
      <p:bldP spid="159776" grpId="0" animBg="1"/>
      <p:bldP spid="159777" grpId="0" animBg="1"/>
      <p:bldP spid="159778" grpId="0" animBg="1"/>
      <p:bldP spid="159779" grpId="0" animBg="1"/>
      <p:bldP spid="159782" grpId="0" animBg="1"/>
      <p:bldP spid="159784" grpId="0" animBg="1"/>
      <p:bldP spid="159785" grpId="0" animBg="1"/>
      <p:bldP spid="159786" grpId="0" animBg="1"/>
      <p:bldP spid="159788" grpId="0"/>
      <p:bldP spid="159789" grpId="0" animBg="1"/>
      <p:bldP spid="159790" grpId="0" animBg="1"/>
      <p:bldP spid="159791" grpId="0" animBg="1"/>
      <p:bldP spid="159793" grpId="0"/>
      <p:bldP spid="159794" grpId="0" animBg="1"/>
      <p:bldP spid="159795" grpId="0" animBg="1"/>
      <p:bldP spid="159796" grpId="0" animBg="1"/>
      <p:bldP spid="159797" grpId="0"/>
      <p:bldP spid="159799" grpId="0" animBg="1"/>
      <p:bldP spid="159800" grpId="0" animBg="1"/>
      <p:bldP spid="159801" grpId="0" animBg="1"/>
      <p:bldP spid="159802" grpId="0" animBg="1"/>
      <p:bldP spid="159803" grpId="0" animBg="1"/>
      <p:bldP spid="159804" grpId="0" animBg="1"/>
      <p:bldP spid="159805" grpId="0"/>
      <p:bldP spid="159807" grpId="0" animBg="1"/>
      <p:bldP spid="159809" grpId="0"/>
      <p:bldP spid="159812" grpId="0"/>
      <p:bldP spid="159814" grpId="0"/>
      <p:bldP spid="159817" grpId="0"/>
      <p:bldP spid="159818" grpId="0"/>
      <p:bldP spid="159821" grpId="0"/>
      <p:bldP spid="1598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036A4612-2593-4671-A601-2BD1777BD080}" type="slidenum">
              <a:rPr lang="en-US" altLang="zh-CN"/>
              <a:pPr eaLnBrk="1" hangingPunct="1"/>
              <a:t>15</a:t>
            </a:fld>
            <a:endParaRPr lang="en-US" altLang="zh-CN"/>
          </a:p>
        </p:txBody>
      </p:sp>
      <p:sp>
        <p:nvSpPr>
          <p:cNvPr id="1843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389888" y="670560"/>
            <a:ext cx="10034016" cy="6050915"/>
          </a:xfrm>
        </p:spPr>
        <p:txBody>
          <a:bodyPr>
            <a:normAutofit/>
          </a:bodyPr>
          <a:lstStyle/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例 设（ＮＦＡ）Ｍ＝（｛Ｓ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２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３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４</a:t>
            </a:r>
            <a:r>
              <a:rPr lang="zh-CN" altLang="en-US" sz="2400" b="1" dirty="0">
                <a:latin typeface="宋体" panose="02010600030101010101" pitchFamily="2" charset="-122"/>
              </a:rPr>
              <a:t>｝，｛</a:t>
            </a:r>
            <a:r>
              <a:rPr lang="en-US" altLang="zh-CN" sz="2400" b="1" dirty="0">
                <a:latin typeface="宋体" panose="02010600030101010101" pitchFamily="2" charset="-122"/>
              </a:rPr>
              <a:t>0,</a:t>
            </a:r>
            <a:r>
              <a:rPr lang="zh-CN" altLang="en-US" sz="2400" b="1" dirty="0">
                <a:latin typeface="宋体" panose="02010600030101010101" pitchFamily="2" charset="-122"/>
              </a:rPr>
              <a:t>１｝，Ｍ，｛Ｓ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 ｝，｛Ｓ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２</a:t>
            </a:r>
            <a:r>
              <a:rPr lang="zh-CN" altLang="en-US" sz="2400" b="1" dirty="0">
                <a:latin typeface="宋体" panose="02010600030101010101" pitchFamily="2" charset="-122"/>
              </a:rPr>
              <a:t> 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４</a:t>
            </a:r>
            <a:r>
              <a:rPr lang="zh-CN" altLang="en-US" sz="2400" b="1" dirty="0"/>
              <a:t> </a:t>
            </a:r>
            <a:r>
              <a:rPr lang="zh-CN" altLang="en-US" sz="2400" b="1" dirty="0">
                <a:latin typeface="宋体" panose="02010600030101010101" pitchFamily="2" charset="-122"/>
              </a:rPr>
              <a:t>｝）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其中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Ｋ＝｛Ｓ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２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３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４</a:t>
            </a:r>
            <a:r>
              <a:rPr lang="zh-CN" altLang="en-US" sz="2400" b="1" dirty="0">
                <a:latin typeface="宋体" panose="02010600030101010101" pitchFamily="2" charset="-122"/>
              </a:rPr>
              <a:t> ｝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Ｖ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Ｔ</a:t>
            </a:r>
            <a:r>
              <a:rPr lang="zh-CN" altLang="en-US" sz="2400" b="1" dirty="0">
                <a:latin typeface="宋体" panose="02010600030101010101" pitchFamily="2" charset="-122"/>
              </a:rPr>
              <a:t>＝｛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，１｝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Ｓ＝｛Ｓ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 ｝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Ｚ＝｛Ｓ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２</a:t>
            </a:r>
            <a:r>
              <a:rPr lang="zh-CN" altLang="en-US" sz="2400" b="1" dirty="0">
                <a:latin typeface="宋体" panose="02010600030101010101" pitchFamily="2" charset="-122"/>
              </a:rPr>
              <a:t> 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４</a:t>
            </a:r>
            <a:r>
              <a:rPr lang="zh-CN" altLang="en-US" sz="2400" b="1" dirty="0"/>
              <a:t> </a:t>
            </a:r>
            <a:r>
              <a:rPr lang="zh-CN" altLang="en-US" sz="2400" b="1" dirty="0">
                <a:latin typeface="宋体" panose="02010600030101010101" pitchFamily="2" charset="-122"/>
              </a:rPr>
              <a:t>｝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Ｍ∶ Ｍ（Ｓ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 ，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）＝｛Ｓ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 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３</a:t>
            </a:r>
            <a:r>
              <a:rPr lang="zh-CN" altLang="en-US" sz="2400" b="1" dirty="0">
                <a:latin typeface="宋体" panose="02010600030101010101" pitchFamily="2" charset="-122"/>
              </a:rPr>
              <a:t> ｝  Ｍ（Ｓ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 ，１）＝｛Ｓ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｝</a:t>
            </a:r>
            <a:r>
              <a:rPr lang="zh-CN" altLang="en-US" sz="2400" b="1" dirty="0" smtClean="0">
                <a:latin typeface="宋体" panose="02010600030101010101" pitchFamily="2" charset="-122"/>
              </a:rPr>
              <a:t> Ｍ</a:t>
            </a:r>
            <a:r>
              <a:rPr lang="zh-CN" altLang="en-US" sz="2400" b="1" dirty="0">
                <a:latin typeface="宋体" panose="02010600030101010101" pitchFamily="2" charset="-122"/>
              </a:rPr>
              <a:t>（Ｓ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 ，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）＝</a:t>
            </a:r>
            <a:r>
              <a:rPr lang="en-US" altLang="zh-CN" sz="2400" b="1" dirty="0">
                <a:latin typeface="Tahoma" panose="020B0604030504040204" pitchFamily="34" charset="0"/>
              </a:rPr>
              <a:t>ø</a:t>
            </a:r>
            <a:r>
              <a:rPr lang="en-US" altLang="zh-CN" sz="2400" b="1" dirty="0"/>
              <a:t>                               </a:t>
            </a:r>
            <a:r>
              <a:rPr lang="zh-CN" altLang="en-US" sz="2400" b="1" dirty="0">
                <a:latin typeface="宋体" panose="02010600030101010101" pitchFamily="2" charset="-122"/>
              </a:rPr>
              <a:t>Ｍ（Ｓ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 ，１）＝｛Ｓ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２</a:t>
            </a:r>
            <a:r>
              <a:rPr lang="zh-CN" altLang="en-US" sz="2400" b="1" dirty="0">
                <a:latin typeface="宋体" panose="02010600030101010101" pitchFamily="2" charset="-122"/>
              </a:rPr>
              <a:t> ｝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Ｍ（Ｓ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２</a:t>
            </a:r>
            <a:r>
              <a:rPr lang="zh-CN" altLang="en-US" sz="2400" b="1" dirty="0">
                <a:latin typeface="宋体" panose="02010600030101010101" pitchFamily="2" charset="-122"/>
              </a:rPr>
              <a:t> ，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）＝｛Ｓ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２</a:t>
            </a:r>
            <a:r>
              <a:rPr lang="zh-CN" altLang="en-US" sz="2400" b="1" dirty="0">
                <a:latin typeface="宋体" panose="02010600030101010101" pitchFamily="2" charset="-122"/>
              </a:rPr>
              <a:t> ｝          Ｍ（Ｓ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２</a:t>
            </a:r>
            <a:r>
              <a:rPr lang="zh-CN" altLang="en-US" sz="2400" b="1" dirty="0">
                <a:latin typeface="宋体" panose="02010600030101010101" pitchFamily="2" charset="-122"/>
              </a:rPr>
              <a:t> ，１）＝｛Ｓ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２</a:t>
            </a:r>
            <a:r>
              <a:rPr lang="zh-CN" altLang="en-US" sz="2400" b="1" dirty="0">
                <a:latin typeface="宋体" panose="02010600030101010101" pitchFamily="2" charset="-122"/>
              </a:rPr>
              <a:t> ｝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   Ｍ（Ｓ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３</a:t>
            </a:r>
            <a:r>
              <a:rPr lang="zh-CN" altLang="en-US" sz="2400" b="1" dirty="0">
                <a:latin typeface="宋体" panose="02010600030101010101" pitchFamily="2" charset="-122"/>
              </a:rPr>
              <a:t> ，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）＝｛Ｓ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４</a:t>
            </a:r>
            <a:r>
              <a:rPr lang="zh-CN" altLang="en-US" sz="2400" b="1" dirty="0">
                <a:latin typeface="宋体" panose="02010600030101010101" pitchFamily="2" charset="-122"/>
              </a:rPr>
              <a:t> ｝          Ｍ（Ｓ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３</a:t>
            </a:r>
            <a:r>
              <a:rPr lang="zh-CN" altLang="en-US" sz="2400" b="1" dirty="0">
                <a:latin typeface="宋体" panose="02010600030101010101" pitchFamily="2" charset="-122"/>
              </a:rPr>
              <a:t> ，１）＝</a:t>
            </a:r>
            <a:r>
              <a:rPr lang="en-US" altLang="zh-CN" sz="2400" b="1" dirty="0">
                <a:latin typeface="Tahoma" panose="020B0604030504040204" pitchFamily="34" charset="0"/>
              </a:rPr>
              <a:t>ø</a:t>
            </a:r>
            <a:r>
              <a:rPr lang="en-US" altLang="zh-CN" sz="2400" b="1" dirty="0">
                <a:latin typeface="宋体" panose="02010600030101010101" pitchFamily="2" charset="-122"/>
              </a:rPr>
              <a:t> 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 </a:t>
            </a:r>
            <a:r>
              <a:rPr lang="zh-CN" altLang="en-US" sz="2400" b="1" dirty="0">
                <a:latin typeface="宋体" panose="02010600030101010101" pitchFamily="2" charset="-122"/>
              </a:rPr>
              <a:t>Ｍ（Ｓ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４</a:t>
            </a:r>
            <a:r>
              <a:rPr lang="zh-CN" altLang="en-US" sz="2400" b="1" dirty="0">
                <a:latin typeface="宋体" panose="02010600030101010101" pitchFamily="2" charset="-122"/>
              </a:rPr>
              <a:t> ，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）＝｛Ｓ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４</a:t>
            </a:r>
            <a:r>
              <a:rPr lang="zh-CN" altLang="en-US" sz="2400" b="1" dirty="0">
                <a:latin typeface="宋体" panose="02010600030101010101" pitchFamily="2" charset="-122"/>
              </a:rPr>
              <a:t> ｝          Ｍ（Ｓ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４</a:t>
            </a:r>
            <a:r>
              <a:rPr lang="zh-CN" altLang="en-US" sz="2400" b="1" dirty="0">
                <a:latin typeface="宋体" panose="02010600030101010101" pitchFamily="2" charset="-122"/>
              </a:rPr>
              <a:t> ，１）＝｛Ｓ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４</a:t>
            </a:r>
            <a:r>
              <a:rPr lang="zh-CN" altLang="en-US" sz="2400" b="1" dirty="0">
                <a:latin typeface="宋体" panose="02010600030101010101" pitchFamily="2" charset="-122"/>
              </a:rPr>
              <a:t> ｝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endParaRPr lang="en-US" altLang="zh-CN" sz="2000" b="1" dirty="0">
              <a:solidFill>
                <a:schemeClr val="hlink"/>
              </a:solidFill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58806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5169F047-C2E6-4294-8E23-20F95D1AD29F}" type="slidenum">
              <a:rPr lang="en-US" altLang="zh-CN"/>
              <a:pPr eaLnBrk="1" hangingPunct="1"/>
              <a:t>16</a:t>
            </a:fld>
            <a:endParaRPr lang="en-US" altLang="zh-CN"/>
          </a:p>
        </p:txBody>
      </p:sp>
      <p:sp>
        <p:nvSpPr>
          <p:cNvPr id="567300" name="Rectangle 4"/>
          <p:cNvSpPr>
            <a:spLocks noChangeArrowheads="1"/>
          </p:cNvSpPr>
          <p:nvPr/>
        </p:nvSpPr>
        <p:spPr bwMode="auto">
          <a:xfrm>
            <a:off x="1646090" y="944564"/>
            <a:ext cx="7548861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342900" indent="-342900" algn="just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zh-CN" altLang="en-US" sz="2000" b="1">
                <a:latin typeface="宋体" pitchFamily="2" charset="-122"/>
              </a:rPr>
              <a:t>此（</a:t>
            </a:r>
            <a:r>
              <a:rPr lang="en-US" altLang="zh-CN" sz="2000" b="1">
                <a:latin typeface="宋体" pitchFamily="2" charset="-122"/>
              </a:rPr>
              <a:t>N</a:t>
            </a:r>
            <a:r>
              <a:rPr lang="zh-CN" altLang="en-US" sz="2000" b="1">
                <a:latin typeface="宋体" pitchFamily="2" charset="-122"/>
              </a:rPr>
              <a:t>ＦＡ）Ｍ状态转换矩阵如</a:t>
            </a:r>
            <a:r>
              <a:rPr lang="zh-CN" altLang="en-US" sz="2000" b="1">
                <a:solidFill>
                  <a:schemeClr val="hlink"/>
                </a:solidFill>
                <a:latin typeface="宋体" pitchFamily="2" charset="-122"/>
              </a:rPr>
              <a:t>下表</a:t>
            </a:r>
            <a:r>
              <a:rPr lang="zh-CN" altLang="en-US" sz="2000" b="1">
                <a:latin typeface="宋体" pitchFamily="2" charset="-122"/>
              </a:rPr>
              <a:t>所示，其状态转换图</a:t>
            </a:r>
            <a:r>
              <a:rPr lang="zh-CN" altLang="en-US" sz="2000" b="1">
                <a:solidFill>
                  <a:schemeClr val="hlink"/>
                </a:solidFill>
                <a:latin typeface="宋体" pitchFamily="2" charset="-122"/>
              </a:rPr>
              <a:t>下图</a:t>
            </a:r>
            <a:r>
              <a:rPr lang="zh-CN" altLang="en-US" sz="2000" b="1">
                <a:latin typeface="宋体" pitchFamily="2" charset="-122"/>
              </a:rPr>
              <a:t>所示</a:t>
            </a:r>
          </a:p>
          <a:p>
            <a:pPr marL="342900" indent="-342900" algn="just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zh-CN" altLang="en-US" sz="2000">
                <a:latin typeface="宋体" pitchFamily="2" charset="-122"/>
              </a:rPr>
              <a:t>            </a:t>
            </a:r>
            <a:r>
              <a:rPr lang="zh-CN" altLang="en-US" sz="2000" b="1">
                <a:solidFill>
                  <a:srgbClr val="FF993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状态转换矩阵                       状态转换图</a:t>
            </a:r>
          </a:p>
        </p:txBody>
      </p:sp>
      <p:sp>
        <p:nvSpPr>
          <p:cNvPr id="567301" name="Rectangle 5"/>
          <p:cNvSpPr>
            <a:spLocks noChangeArrowheads="1"/>
          </p:cNvSpPr>
          <p:nvPr/>
        </p:nvSpPr>
        <p:spPr bwMode="auto">
          <a:xfrm>
            <a:off x="2135189" y="1844675"/>
            <a:ext cx="3673475" cy="4248150"/>
          </a:xfrm>
          <a:prstGeom prst="rect">
            <a:avLst/>
          </a:prstGeom>
          <a:solidFill>
            <a:schemeClr val="accent1"/>
          </a:solidFill>
          <a:ln w="28575">
            <a:noFill/>
            <a:miter lim="800000"/>
            <a:headEnd/>
            <a:tailEnd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    </a:t>
            </a:r>
            <a:r>
              <a:rPr lang="zh-CN" altLang="en-US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字符  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0            1</a:t>
            </a: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zh-CN" altLang="en-US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状态</a:t>
            </a: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0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	      {S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0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, 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3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}    {S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0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, 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1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}</a:t>
            </a: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endParaRPr lang="en-US" altLang="zh-CN" sz="20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1                               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{S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2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}</a:t>
            </a: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endParaRPr lang="en-US" altLang="zh-CN" sz="20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2               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{S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2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}       {S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2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} </a:t>
            </a: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endParaRPr lang="en-US" altLang="zh-CN" sz="20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3               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{S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4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}</a:t>
            </a:r>
            <a:r>
              <a:rPr lang="en-US" altLang="zh-CN" sz="2000">
                <a:latin typeface="宋体" pitchFamily="2" charset="-122"/>
              </a:rPr>
              <a:t> </a:t>
            </a: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endParaRPr lang="en-US" altLang="zh-CN" sz="2000">
              <a:latin typeface="宋体" pitchFamily="2" charset="-122"/>
            </a:endParaRP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4               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{S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4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}      </a:t>
            </a:r>
            <a:r>
              <a:rPr lang="en-US" altLang="zh-CN" sz="2000">
                <a:latin typeface="宋体" pitchFamily="2" charset="-122"/>
              </a:rPr>
              <a:t> 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{S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4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}</a:t>
            </a:r>
            <a:r>
              <a:rPr lang="en-US" altLang="zh-CN" sz="2000">
                <a:latin typeface="宋体" pitchFamily="2" charset="-122"/>
              </a:rPr>
              <a:t> </a:t>
            </a:r>
          </a:p>
        </p:txBody>
      </p:sp>
      <p:sp>
        <p:nvSpPr>
          <p:cNvPr id="567302" name="Line 6"/>
          <p:cNvSpPr>
            <a:spLocks noChangeShapeType="1"/>
          </p:cNvSpPr>
          <p:nvPr/>
        </p:nvSpPr>
        <p:spPr bwMode="auto">
          <a:xfrm>
            <a:off x="2135189" y="2636838"/>
            <a:ext cx="3673475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ffectLst>
            <a:prstShdw prst="shdw18" dist="17961" dir="135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567303" name="Line 7"/>
          <p:cNvSpPr>
            <a:spLocks noChangeShapeType="1"/>
          </p:cNvSpPr>
          <p:nvPr/>
        </p:nvSpPr>
        <p:spPr bwMode="auto">
          <a:xfrm>
            <a:off x="3287713" y="1844675"/>
            <a:ext cx="0" cy="424815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>
            <a:prstShdw prst="shdw17" dist="17961" dir="27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567304" name="Line 8"/>
          <p:cNvSpPr>
            <a:spLocks noChangeShapeType="1"/>
          </p:cNvSpPr>
          <p:nvPr/>
        </p:nvSpPr>
        <p:spPr bwMode="auto">
          <a:xfrm>
            <a:off x="4511675" y="1844675"/>
            <a:ext cx="0" cy="424815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>
            <a:prstShdw prst="shdw17" dist="17961" dir="27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567305" name="Line 9"/>
          <p:cNvSpPr>
            <a:spLocks noChangeShapeType="1"/>
          </p:cNvSpPr>
          <p:nvPr/>
        </p:nvSpPr>
        <p:spPr bwMode="auto">
          <a:xfrm>
            <a:off x="2135189" y="1844676"/>
            <a:ext cx="1152525" cy="792163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ffectLst>
            <a:prstShdw prst="shdw18" dist="17961" dir="135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567306" name="Line 10"/>
          <p:cNvSpPr>
            <a:spLocks noChangeShapeType="1"/>
          </p:cNvSpPr>
          <p:nvPr/>
        </p:nvSpPr>
        <p:spPr bwMode="auto">
          <a:xfrm>
            <a:off x="2135189" y="3213100"/>
            <a:ext cx="3673475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ffectLst>
            <a:prstShdw prst="shdw18" dist="17961" dir="135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567307" name="Line 11"/>
          <p:cNvSpPr>
            <a:spLocks noChangeShapeType="1"/>
          </p:cNvSpPr>
          <p:nvPr/>
        </p:nvSpPr>
        <p:spPr bwMode="auto">
          <a:xfrm>
            <a:off x="2135189" y="3860800"/>
            <a:ext cx="3673475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ffectLst>
            <a:prstShdw prst="shdw18" dist="17961" dir="135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567308" name="Line 12"/>
          <p:cNvSpPr>
            <a:spLocks noChangeShapeType="1"/>
          </p:cNvSpPr>
          <p:nvPr/>
        </p:nvSpPr>
        <p:spPr bwMode="auto">
          <a:xfrm>
            <a:off x="2135189" y="4581525"/>
            <a:ext cx="3673475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ffectLst>
            <a:prstShdw prst="shdw18" dist="17961" dir="135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567309" name="Line 13"/>
          <p:cNvSpPr>
            <a:spLocks noChangeShapeType="1"/>
          </p:cNvSpPr>
          <p:nvPr/>
        </p:nvSpPr>
        <p:spPr bwMode="auto">
          <a:xfrm>
            <a:off x="2135189" y="5373688"/>
            <a:ext cx="3673475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ffectLst>
            <a:prstShdw prst="shdw18" dist="17961" dir="135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567329" name="Oval 33"/>
          <p:cNvSpPr>
            <a:spLocks noChangeArrowheads="1"/>
          </p:cNvSpPr>
          <p:nvPr/>
        </p:nvSpPr>
        <p:spPr bwMode="auto">
          <a:xfrm>
            <a:off x="3792539" y="3429001"/>
            <a:ext cx="142875" cy="14446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342900" indent="-342900" algn="ctr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endParaRPr lang="zh-CN" altLang="zh-CN" sz="20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</p:txBody>
      </p:sp>
      <p:sp>
        <p:nvSpPr>
          <p:cNvPr id="19491" name="Line 34"/>
          <p:cNvSpPr>
            <a:spLocks noChangeShapeType="1"/>
          </p:cNvSpPr>
          <p:nvPr/>
        </p:nvSpPr>
        <p:spPr bwMode="auto">
          <a:xfrm flipH="1">
            <a:off x="3792539" y="3357564"/>
            <a:ext cx="142875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67331" name="Oval 35"/>
          <p:cNvSpPr>
            <a:spLocks noChangeArrowheads="1"/>
          </p:cNvSpPr>
          <p:nvPr/>
        </p:nvSpPr>
        <p:spPr bwMode="auto">
          <a:xfrm>
            <a:off x="5160964" y="4797426"/>
            <a:ext cx="142875" cy="14446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342900" indent="-342900" algn="ctr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endParaRPr lang="zh-CN" altLang="zh-CN" sz="20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</p:txBody>
      </p:sp>
      <p:sp>
        <p:nvSpPr>
          <p:cNvPr id="19493" name="Line 36"/>
          <p:cNvSpPr>
            <a:spLocks noChangeShapeType="1"/>
          </p:cNvSpPr>
          <p:nvPr/>
        </p:nvSpPr>
        <p:spPr bwMode="auto">
          <a:xfrm flipH="1">
            <a:off x="5160964" y="4725989"/>
            <a:ext cx="142875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494" name="Rectangle 37"/>
          <p:cNvSpPr>
            <a:spLocks noChangeArrowheads="1"/>
          </p:cNvSpPr>
          <p:nvPr/>
        </p:nvSpPr>
        <p:spPr bwMode="auto">
          <a:xfrm>
            <a:off x="6096000" y="5373689"/>
            <a:ext cx="4572000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 dirty="0"/>
              <a:t>至少存在一条从某一个初态结点到某一个终态结点的路径，且这些路径上所有箭弧的标</a:t>
            </a:r>
          </a:p>
          <a:p>
            <a:pPr eaLnBrk="1" hangingPunct="1"/>
            <a:r>
              <a:rPr lang="zh-CN" altLang="en-US" b="1" dirty="0"/>
              <a:t>记字符连接起来的字符串等于</a:t>
            </a:r>
            <a:r>
              <a:rPr lang="en-US" altLang="zh-CN" b="1" dirty="0"/>
              <a:t>x</a:t>
            </a:r>
            <a:r>
              <a:rPr lang="zh-CN" altLang="en-US" b="1" dirty="0"/>
              <a:t>，我们就说</a:t>
            </a:r>
            <a:r>
              <a:rPr lang="en-US" altLang="zh-CN" b="1" dirty="0"/>
              <a:t>x</a:t>
            </a:r>
            <a:r>
              <a:rPr lang="zh-CN" altLang="en-US" b="1" dirty="0"/>
              <a:t>为（ＮＦＡ）Ｍ所接受（识别）。</a:t>
            </a:r>
          </a:p>
        </p:txBody>
      </p:sp>
      <p:grpSp>
        <p:nvGrpSpPr>
          <p:cNvPr id="39" name="Group 39"/>
          <p:cNvGrpSpPr>
            <a:grpSpLocks/>
          </p:cNvGrpSpPr>
          <p:nvPr/>
        </p:nvGrpSpPr>
        <p:grpSpPr bwMode="auto">
          <a:xfrm>
            <a:off x="6810902" y="2553494"/>
            <a:ext cx="4442314" cy="2459831"/>
            <a:chOff x="3878" y="119"/>
            <a:chExt cx="2104" cy="909"/>
          </a:xfrm>
        </p:grpSpPr>
        <p:sp>
          <p:nvSpPr>
            <p:cNvPr id="41" name="Oval 8"/>
            <p:cNvSpPr>
              <a:spLocks noChangeArrowheads="1"/>
            </p:cNvSpPr>
            <p:nvPr/>
          </p:nvSpPr>
          <p:spPr bwMode="auto">
            <a:xfrm>
              <a:off x="4073" y="486"/>
              <a:ext cx="239" cy="22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fontAlgn="base"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  <a:r>
                <a:rPr lang="en-US" altLang="zh-CN" sz="1800" b="1" baseline="-25000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42" name="Oval 9"/>
            <p:cNvSpPr>
              <a:spLocks noChangeArrowheads="1"/>
            </p:cNvSpPr>
            <p:nvPr/>
          </p:nvSpPr>
          <p:spPr bwMode="auto">
            <a:xfrm>
              <a:off x="4455" y="253"/>
              <a:ext cx="239" cy="22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fontAlgn="base"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  <a:r>
                <a:rPr lang="en-US" altLang="zh-CN" sz="1800" b="1" baseline="-25000">
                  <a:solidFill>
                    <a:srgbClr val="000000"/>
                  </a:solidFill>
                  <a:latin typeface="Times New Roman" panose="02020603050405020304" pitchFamily="18" charset="0"/>
                </a:rPr>
                <a:t>3</a:t>
              </a:r>
            </a:p>
          </p:txBody>
        </p:sp>
        <p:grpSp>
          <p:nvGrpSpPr>
            <p:cNvPr id="43" name="Group 10"/>
            <p:cNvGrpSpPr>
              <a:grpSpLocks/>
            </p:cNvGrpSpPr>
            <p:nvPr/>
          </p:nvGrpSpPr>
          <p:grpSpPr bwMode="auto">
            <a:xfrm>
              <a:off x="4989" y="216"/>
              <a:ext cx="313" cy="289"/>
              <a:chOff x="0" y="0"/>
              <a:chExt cx="517" cy="517"/>
            </a:xfrm>
          </p:grpSpPr>
          <p:sp>
            <p:nvSpPr>
              <p:cNvPr id="62" name="Oval 1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17" cy="517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63" name="Oval 12"/>
              <p:cNvSpPr>
                <a:spLocks noChangeArrowheads="1"/>
              </p:cNvSpPr>
              <p:nvPr/>
            </p:nvSpPr>
            <p:spPr bwMode="auto">
              <a:xfrm>
                <a:off x="61" y="61"/>
                <a:ext cx="395" cy="395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marL="342900" indent="-3429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fontAlgn="base">
                  <a:spcAft>
                    <a:spcPct val="0"/>
                  </a:spcAft>
                  <a:buClr>
                    <a:srgbClr val="FFFFCC"/>
                  </a:buClr>
                  <a:buSzPct val="60000"/>
                  <a:buNone/>
                </a:pPr>
                <a:r>
                  <a:rPr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S</a:t>
                </a:r>
                <a:r>
                  <a:rPr lang="en-US" altLang="zh-CN" sz="1800" b="1" baseline="-250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4</a:t>
                </a:r>
              </a:p>
            </p:txBody>
          </p:sp>
        </p:grpSp>
        <p:sp>
          <p:nvSpPr>
            <p:cNvPr id="44" name="Text Box 13"/>
            <p:cNvSpPr txBox="1">
              <a:spLocks noChangeArrowheads="1"/>
            </p:cNvSpPr>
            <p:nvPr/>
          </p:nvSpPr>
          <p:spPr bwMode="auto">
            <a:xfrm>
              <a:off x="3878" y="119"/>
              <a:ext cx="426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0,1</a:t>
              </a:r>
            </a:p>
          </p:txBody>
        </p:sp>
        <p:sp>
          <p:nvSpPr>
            <p:cNvPr id="45" name="Text Box 14"/>
            <p:cNvSpPr txBox="1">
              <a:spLocks noChangeArrowheads="1"/>
            </p:cNvSpPr>
            <p:nvPr/>
          </p:nvSpPr>
          <p:spPr bwMode="auto">
            <a:xfrm>
              <a:off x="4205" y="201"/>
              <a:ext cx="164" cy="1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46" name="Text Box 15"/>
            <p:cNvSpPr txBox="1">
              <a:spLocks noChangeArrowheads="1"/>
            </p:cNvSpPr>
            <p:nvPr/>
          </p:nvSpPr>
          <p:spPr bwMode="auto">
            <a:xfrm>
              <a:off x="4227" y="798"/>
              <a:ext cx="165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47" name="Text Box 16"/>
            <p:cNvSpPr txBox="1">
              <a:spLocks noChangeArrowheads="1"/>
            </p:cNvSpPr>
            <p:nvPr/>
          </p:nvSpPr>
          <p:spPr bwMode="auto">
            <a:xfrm>
              <a:off x="4765" y="149"/>
              <a:ext cx="165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48" name="Text Box 17"/>
            <p:cNvSpPr txBox="1">
              <a:spLocks noChangeArrowheads="1"/>
            </p:cNvSpPr>
            <p:nvPr/>
          </p:nvSpPr>
          <p:spPr bwMode="auto">
            <a:xfrm>
              <a:off x="4777" y="838"/>
              <a:ext cx="165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49" name="Text Box 18"/>
            <p:cNvSpPr txBox="1">
              <a:spLocks noChangeArrowheads="1"/>
            </p:cNvSpPr>
            <p:nvPr/>
          </p:nvSpPr>
          <p:spPr bwMode="auto">
            <a:xfrm>
              <a:off x="5414" y="240"/>
              <a:ext cx="478" cy="1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0,1</a:t>
              </a:r>
            </a:p>
          </p:txBody>
        </p:sp>
        <p:grpSp>
          <p:nvGrpSpPr>
            <p:cNvPr id="50" name="Group 19"/>
            <p:cNvGrpSpPr>
              <a:grpSpLocks/>
            </p:cNvGrpSpPr>
            <p:nvPr/>
          </p:nvGrpSpPr>
          <p:grpSpPr bwMode="auto">
            <a:xfrm>
              <a:off x="4985" y="694"/>
              <a:ext cx="312" cy="289"/>
              <a:chOff x="0" y="0"/>
              <a:chExt cx="517" cy="517"/>
            </a:xfrm>
          </p:grpSpPr>
          <p:sp>
            <p:nvSpPr>
              <p:cNvPr id="60" name="Oval 20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17" cy="517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61" name="Oval 21"/>
              <p:cNvSpPr>
                <a:spLocks noChangeArrowheads="1"/>
              </p:cNvSpPr>
              <p:nvPr/>
            </p:nvSpPr>
            <p:spPr bwMode="auto">
              <a:xfrm>
                <a:off x="61" y="61"/>
                <a:ext cx="395" cy="395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marL="342900" indent="-3429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fontAlgn="base">
                  <a:spcAft>
                    <a:spcPct val="0"/>
                  </a:spcAft>
                  <a:buClr>
                    <a:srgbClr val="FFFFCC"/>
                  </a:buClr>
                  <a:buSzPct val="60000"/>
                  <a:buNone/>
                </a:pPr>
                <a:r>
                  <a:rPr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S</a:t>
                </a:r>
                <a:r>
                  <a:rPr lang="en-US" altLang="zh-CN" sz="1800" b="1" baseline="-250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2</a:t>
                </a:r>
              </a:p>
            </p:txBody>
          </p:sp>
        </p:grpSp>
        <p:sp>
          <p:nvSpPr>
            <p:cNvPr id="51" name="Oval 22"/>
            <p:cNvSpPr>
              <a:spLocks noChangeArrowheads="1"/>
            </p:cNvSpPr>
            <p:nvPr/>
          </p:nvSpPr>
          <p:spPr bwMode="auto">
            <a:xfrm>
              <a:off x="4469" y="727"/>
              <a:ext cx="239" cy="22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fontAlgn="base"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  <a:r>
                <a:rPr lang="en-US" altLang="zh-CN" sz="1800" b="1" baseline="-25000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cxnSp>
          <p:nvCxnSpPr>
            <p:cNvPr id="52" name="AutoShape 23"/>
            <p:cNvCxnSpPr>
              <a:cxnSpLocks noChangeShapeType="1"/>
              <a:stCxn id="41" idx="0"/>
              <a:endCxn id="42" idx="2"/>
            </p:cNvCxnSpPr>
            <p:nvPr/>
          </p:nvCxnSpPr>
          <p:spPr bwMode="auto">
            <a:xfrm rot="-5400000">
              <a:off x="4261" y="292"/>
              <a:ext cx="118" cy="258"/>
            </a:xfrm>
            <a:prstGeom prst="curvedConnector2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3" name="AutoShape 24"/>
            <p:cNvCxnSpPr>
              <a:cxnSpLocks noChangeShapeType="1"/>
              <a:stCxn id="51" idx="6"/>
              <a:endCxn id="60" idx="2"/>
            </p:cNvCxnSpPr>
            <p:nvPr/>
          </p:nvCxnSpPr>
          <p:spPr bwMode="auto">
            <a:xfrm>
              <a:off x="4716" y="837"/>
              <a:ext cx="261" cy="2"/>
            </a:xfrm>
            <a:prstGeom prst="straightConnector1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4" name="AutoShape 25"/>
            <p:cNvCxnSpPr>
              <a:cxnSpLocks noChangeShapeType="1"/>
              <a:stCxn id="42" idx="6"/>
              <a:endCxn id="62" idx="2"/>
            </p:cNvCxnSpPr>
            <p:nvPr/>
          </p:nvCxnSpPr>
          <p:spPr bwMode="auto">
            <a:xfrm flipV="1">
              <a:off x="4702" y="361"/>
              <a:ext cx="279" cy="2"/>
            </a:xfrm>
            <a:prstGeom prst="straightConnector1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5" name="AutoShape 26"/>
            <p:cNvCxnSpPr>
              <a:cxnSpLocks noChangeShapeType="1"/>
              <a:stCxn id="41" idx="4"/>
              <a:endCxn id="51" idx="2"/>
            </p:cNvCxnSpPr>
            <p:nvPr/>
          </p:nvCxnSpPr>
          <p:spPr bwMode="auto">
            <a:xfrm rot="16200000" flipH="1">
              <a:off x="4266" y="638"/>
              <a:ext cx="126" cy="272"/>
            </a:xfrm>
            <a:prstGeom prst="curvedConnector2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56" name="Text Box 30"/>
            <p:cNvSpPr txBox="1">
              <a:spLocks noChangeArrowheads="1"/>
            </p:cNvSpPr>
            <p:nvPr/>
          </p:nvSpPr>
          <p:spPr bwMode="auto">
            <a:xfrm>
              <a:off x="5420" y="730"/>
              <a:ext cx="562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0,1</a:t>
              </a:r>
            </a:p>
          </p:txBody>
        </p:sp>
        <p:cxnSp>
          <p:nvCxnSpPr>
            <p:cNvPr id="57" name="AutoShape 31"/>
            <p:cNvCxnSpPr>
              <a:cxnSpLocks noChangeShapeType="1"/>
              <a:stCxn id="41" idx="3"/>
              <a:endCxn id="41" idx="1"/>
            </p:cNvCxnSpPr>
            <p:nvPr/>
          </p:nvCxnSpPr>
          <p:spPr bwMode="auto">
            <a:xfrm rot="5400000" flipH="1" flipV="1">
              <a:off x="4023" y="595"/>
              <a:ext cx="172" cy="1"/>
            </a:xfrm>
            <a:prstGeom prst="curvedConnector5">
              <a:avLst>
                <a:gd name="adj1" fmla="val -97676"/>
                <a:gd name="adj2" fmla="val -18700000"/>
                <a:gd name="adj3" fmla="val 197676"/>
              </a:avLst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8" name="AutoShape 33"/>
            <p:cNvCxnSpPr>
              <a:cxnSpLocks noChangeShapeType="1"/>
              <a:stCxn id="62" idx="7"/>
              <a:endCxn id="62" idx="5"/>
            </p:cNvCxnSpPr>
            <p:nvPr/>
          </p:nvCxnSpPr>
          <p:spPr bwMode="auto">
            <a:xfrm rot="5400000" flipV="1">
              <a:off x="5146" y="360"/>
              <a:ext cx="221" cy="1"/>
            </a:xfrm>
            <a:prstGeom prst="curvedConnector5">
              <a:avLst>
                <a:gd name="adj1" fmla="val -36653"/>
                <a:gd name="adj2" fmla="val 17800000"/>
                <a:gd name="adj3" fmla="val 142532"/>
              </a:avLst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9" name="AutoShape 34"/>
            <p:cNvCxnSpPr>
              <a:cxnSpLocks noChangeShapeType="1"/>
              <a:stCxn id="60" idx="7"/>
              <a:endCxn id="60" idx="5"/>
            </p:cNvCxnSpPr>
            <p:nvPr/>
          </p:nvCxnSpPr>
          <p:spPr bwMode="auto">
            <a:xfrm rot="5400000" flipV="1">
              <a:off x="5141" y="838"/>
              <a:ext cx="221" cy="1"/>
            </a:xfrm>
            <a:prstGeom prst="curvedConnector5">
              <a:avLst>
                <a:gd name="adj1" fmla="val -33940"/>
                <a:gd name="adj2" fmla="val 18400000"/>
                <a:gd name="adj3" fmla="val 145245"/>
              </a:avLst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9008946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E4115BE-2957-48A7-A47B-F327FC4B9073}" type="slidenum">
              <a:rPr lang="en-US" altLang="zh-CN"/>
              <a:pPr eaLnBrk="1" hangingPunct="1"/>
              <a:t>17</a:t>
            </a:fld>
            <a:endParaRPr lang="en-US" altLang="zh-CN"/>
          </a:p>
        </p:txBody>
      </p:sp>
      <p:sp>
        <p:nvSpPr>
          <p:cNvPr id="2048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884364" y="835025"/>
            <a:ext cx="7451725" cy="54737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CN" sz="1800" dirty="0"/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1800" dirty="0">
                <a:solidFill>
                  <a:srgbClr val="011893"/>
                </a:solidFill>
              </a:rPr>
              <a:t>（</a:t>
            </a:r>
            <a:r>
              <a:rPr lang="en-US" altLang="zh-CN" sz="1800" dirty="0">
                <a:solidFill>
                  <a:srgbClr val="011893"/>
                </a:solidFill>
              </a:rPr>
              <a:t>2)  </a:t>
            </a:r>
            <a:r>
              <a:rPr lang="zh-CN" altLang="en-US" sz="2400" b="1" dirty="0">
                <a:solidFill>
                  <a:srgbClr val="011893"/>
                </a:solidFill>
              </a:rPr>
              <a:t>输入符号串在</a:t>
            </a:r>
            <a:r>
              <a:rPr lang="en-US" altLang="zh-CN" sz="2400" b="1" dirty="0">
                <a:solidFill>
                  <a:srgbClr val="011893"/>
                </a:solidFill>
              </a:rPr>
              <a:t>NFA</a:t>
            </a:r>
            <a:r>
              <a:rPr lang="zh-CN" altLang="en-US" sz="2400" b="1" dirty="0">
                <a:solidFill>
                  <a:srgbClr val="011893"/>
                </a:solidFill>
              </a:rPr>
              <a:t>上的运行和</a:t>
            </a:r>
            <a:r>
              <a:rPr lang="en-US" altLang="zh-CN" sz="2400" b="1" dirty="0">
                <a:solidFill>
                  <a:srgbClr val="011893"/>
                </a:solidFill>
              </a:rPr>
              <a:t>NFA</a:t>
            </a:r>
            <a:r>
              <a:rPr lang="zh-CN" altLang="en-US" sz="2400" b="1" dirty="0">
                <a:solidFill>
                  <a:srgbClr val="011893"/>
                </a:solidFill>
              </a:rPr>
              <a:t>接受的语言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一个输入串在</a:t>
            </a:r>
            <a:r>
              <a:rPr lang="en-US" altLang="zh-CN" sz="2400" b="1" dirty="0">
                <a:latin typeface="宋体" panose="02010600030101010101" pitchFamily="2" charset="-122"/>
              </a:rPr>
              <a:t>NFA</a:t>
            </a:r>
            <a:r>
              <a:rPr lang="zh-CN" altLang="en-US" sz="2400" b="1" dirty="0">
                <a:latin typeface="宋体" panose="02010600030101010101" pitchFamily="2" charset="-122"/>
              </a:rPr>
              <a:t>上的运行定义为：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①Ｍ（</a:t>
            </a:r>
            <a:r>
              <a:rPr lang="en-US" altLang="zh-CN" sz="2400" b="1" dirty="0" err="1">
                <a:latin typeface="宋体" panose="02010600030101010101" pitchFamily="2" charset="-122"/>
              </a:rPr>
              <a:t>q,ε</a:t>
            </a:r>
            <a:r>
              <a:rPr lang="zh-CN" altLang="en-US" sz="2400" b="1" dirty="0">
                <a:latin typeface="宋体" panose="02010600030101010101" pitchFamily="2" charset="-122"/>
              </a:rPr>
              <a:t>）＝｛</a:t>
            </a:r>
            <a:r>
              <a:rPr lang="en-US" altLang="zh-CN" sz="2400" b="1" dirty="0">
                <a:latin typeface="宋体" panose="02010600030101010101" pitchFamily="2" charset="-122"/>
              </a:rPr>
              <a:t>q</a:t>
            </a:r>
            <a:r>
              <a:rPr lang="zh-CN" altLang="en-US" sz="2400" b="1" dirty="0">
                <a:latin typeface="宋体" panose="02010600030101010101" pitchFamily="2" charset="-122"/>
              </a:rPr>
              <a:t>｝</a:t>
            </a:r>
            <a:r>
              <a:rPr lang="en-US" altLang="zh-CN" sz="2400" b="1" dirty="0">
                <a:latin typeface="宋体" panose="02010600030101010101" pitchFamily="2" charset="-122"/>
              </a:rPr>
              <a:t>q∈</a:t>
            </a:r>
            <a:r>
              <a:rPr lang="zh-CN" altLang="en-US" sz="2400" b="1" dirty="0">
                <a:latin typeface="宋体" panose="02010600030101010101" pitchFamily="2" charset="-122"/>
              </a:rPr>
              <a:t>Ｋ；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②Ｍ（</a:t>
            </a:r>
            <a:r>
              <a:rPr lang="en-US" altLang="zh-CN" sz="2400" b="1" dirty="0" err="1">
                <a:latin typeface="宋体" panose="02010600030101010101" pitchFamily="2" charset="-122"/>
              </a:rPr>
              <a:t>q,at</a:t>
            </a:r>
            <a:r>
              <a:rPr lang="zh-CN" altLang="en-US" sz="2400" b="1" dirty="0">
                <a:latin typeface="宋体" panose="02010600030101010101" pitchFamily="2" charset="-122"/>
              </a:rPr>
              <a:t>）＝Ｍ（Ｍ（</a:t>
            </a:r>
            <a:r>
              <a:rPr lang="en-US" altLang="zh-CN" sz="2400" b="1" dirty="0" err="1">
                <a:latin typeface="宋体" panose="02010600030101010101" pitchFamily="2" charset="-122"/>
              </a:rPr>
              <a:t>q,a</a:t>
            </a:r>
            <a:r>
              <a:rPr lang="zh-CN" altLang="en-US" sz="2400" b="1" dirty="0">
                <a:latin typeface="宋体" panose="02010600030101010101" pitchFamily="2" charset="-122"/>
              </a:rPr>
              <a:t>）</a:t>
            </a:r>
            <a:r>
              <a:rPr lang="en-US" altLang="zh-CN" sz="2400" b="1" dirty="0">
                <a:latin typeface="宋体" panose="02010600030101010101" pitchFamily="2" charset="-122"/>
              </a:rPr>
              <a:t>,t</a:t>
            </a:r>
            <a:r>
              <a:rPr lang="zh-CN" altLang="en-US" sz="2400" b="1" dirty="0">
                <a:latin typeface="宋体" panose="02010600030101010101" pitchFamily="2" charset="-122"/>
              </a:rPr>
              <a:t>）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＝Ｍ（｛ </a:t>
            </a:r>
            <a:r>
              <a:rPr lang="en-US" altLang="zh-CN" sz="2400" b="1" dirty="0"/>
              <a:t>p</a:t>
            </a:r>
            <a:r>
              <a:rPr lang="zh-CN" altLang="en-US" sz="2400" b="1" baseline="-25000" dirty="0"/>
              <a:t>１</a:t>
            </a:r>
            <a:r>
              <a:rPr lang="zh-CN" altLang="en-US" sz="2400" b="1" dirty="0"/>
              <a:t> ， </a:t>
            </a:r>
            <a:r>
              <a:rPr lang="en-US" altLang="zh-CN" sz="2400" b="1" dirty="0"/>
              <a:t>p</a:t>
            </a:r>
            <a:r>
              <a:rPr lang="zh-CN" altLang="en-US" sz="2400" b="1" baseline="-25000" dirty="0"/>
              <a:t>２</a:t>
            </a:r>
            <a:r>
              <a:rPr lang="zh-CN" altLang="en-US" sz="2400" b="1" dirty="0"/>
              <a:t> ，</a:t>
            </a:r>
            <a:r>
              <a:rPr lang="en-US" altLang="zh-CN" sz="2400" b="1" dirty="0"/>
              <a:t>…</a:t>
            </a:r>
            <a:r>
              <a:rPr lang="zh-CN" altLang="en-US" sz="2400" b="1" dirty="0"/>
              <a:t>， </a:t>
            </a:r>
            <a:r>
              <a:rPr lang="en-US" altLang="zh-CN" sz="2400" b="1" dirty="0" err="1"/>
              <a:t>p</a:t>
            </a:r>
            <a:r>
              <a:rPr lang="en-US" altLang="zh-CN" sz="2400" b="1" baseline="-25000" dirty="0" err="1"/>
              <a:t>n</a:t>
            </a:r>
            <a:r>
              <a:rPr lang="en-US" altLang="zh-CN" sz="2400" b="1" dirty="0"/>
              <a:t> </a:t>
            </a:r>
            <a:r>
              <a:rPr lang="zh-CN" altLang="en-US" sz="2400" b="1" dirty="0">
                <a:latin typeface="宋体" panose="02010600030101010101" pitchFamily="2" charset="-122"/>
              </a:rPr>
              <a:t>｝，</a:t>
            </a:r>
            <a:r>
              <a:rPr lang="en-US" altLang="zh-CN" sz="2400" b="1" dirty="0">
                <a:latin typeface="宋体" panose="02010600030101010101" pitchFamily="2" charset="-122"/>
              </a:rPr>
              <a:t>t</a:t>
            </a:r>
            <a:r>
              <a:rPr lang="zh-CN" altLang="en-US" sz="2400" b="1" dirty="0">
                <a:latin typeface="宋体" panose="02010600030101010101" pitchFamily="2" charset="-122"/>
              </a:rPr>
              <a:t>）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endParaRPr lang="zh-CN" altLang="en-US" sz="2400" b="1" dirty="0">
              <a:latin typeface="宋体" panose="02010600030101010101" pitchFamily="2" charset="-122"/>
            </a:endParaRP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＝∪Ｍ（</a:t>
            </a:r>
            <a:r>
              <a:rPr lang="en-US" altLang="zh-CN" sz="2400" b="1" dirty="0">
                <a:latin typeface="宋体" panose="02010600030101010101" pitchFamily="2" charset="-122"/>
              </a:rPr>
              <a:t>pi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t</a:t>
            </a:r>
            <a:r>
              <a:rPr lang="zh-CN" altLang="en-US" sz="2400" b="1" dirty="0">
                <a:latin typeface="宋体" panose="02010600030101010101" pitchFamily="2" charset="-122"/>
              </a:rPr>
              <a:t>）（</a:t>
            </a:r>
            <a:r>
              <a:rPr lang="en-US" altLang="zh-CN" sz="2400" b="1" dirty="0" err="1">
                <a:latin typeface="宋体" panose="02010600030101010101" pitchFamily="2" charset="-122"/>
              </a:rPr>
              <a:t>i</a:t>
            </a:r>
            <a:r>
              <a:rPr lang="zh-CN" altLang="en-US" sz="2400" b="1" dirty="0">
                <a:latin typeface="宋体" panose="02010600030101010101" pitchFamily="2" charset="-122"/>
              </a:rPr>
              <a:t>从</a:t>
            </a:r>
            <a:r>
              <a:rPr lang="en-US" altLang="zh-CN" sz="2400" b="1" dirty="0"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</a:rPr>
              <a:t>变到</a:t>
            </a:r>
            <a:r>
              <a:rPr lang="en-US" altLang="zh-CN" sz="2400" b="1" dirty="0">
                <a:latin typeface="宋体" panose="02010600030101010101" pitchFamily="2" charset="-122"/>
              </a:rPr>
              <a:t>n)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</a:t>
            </a:r>
            <a:r>
              <a:rPr lang="zh-CN" altLang="en-US" sz="2400" b="1" dirty="0">
                <a:latin typeface="宋体" panose="02010600030101010101" pitchFamily="2" charset="-122"/>
              </a:rPr>
              <a:t>其中，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sz="2400" b="1" dirty="0">
                <a:latin typeface="宋体" panose="02010600030101010101" pitchFamily="2" charset="-122"/>
              </a:rPr>
              <a:t>∈</a:t>
            </a:r>
            <a:r>
              <a:rPr lang="zh-CN" altLang="en-US" sz="2400" b="1" dirty="0">
                <a:latin typeface="宋体" panose="02010600030101010101" pitchFamily="2" charset="-122"/>
              </a:rPr>
              <a:t>Ｍ（</a:t>
            </a:r>
            <a:r>
              <a:rPr lang="en-US" altLang="zh-CN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q,a</a:t>
            </a:r>
            <a:r>
              <a:rPr lang="zh-CN" altLang="en-US" sz="2400" b="1" dirty="0">
                <a:latin typeface="宋体" panose="02010600030101010101" pitchFamily="2" charset="-122"/>
              </a:rPr>
              <a:t>），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400" b="1" dirty="0">
                <a:latin typeface="宋体" panose="02010600030101010101" pitchFamily="2" charset="-122"/>
              </a:rPr>
              <a:t>∈</a:t>
            </a:r>
            <a:r>
              <a:rPr lang="zh-CN" altLang="en-US" sz="2400" b="1" dirty="0">
                <a:latin typeface="宋体" panose="02010600030101010101" pitchFamily="2" charset="-122"/>
              </a:rPr>
              <a:t>Ｖ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Ｔ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400" b="1" dirty="0">
                <a:latin typeface="宋体" panose="02010600030101010101" pitchFamily="2" charset="-122"/>
              </a:rPr>
              <a:t>∈</a:t>
            </a:r>
            <a:r>
              <a:rPr lang="zh-CN" altLang="en-US" sz="2400" b="1" dirty="0">
                <a:latin typeface="宋体" panose="02010600030101010101" pitchFamily="2" charset="-122"/>
              </a:rPr>
              <a:t>Ｖ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Ｔ</a:t>
            </a:r>
            <a:r>
              <a:rPr lang="zh-CN" altLang="en-US" sz="2400" b="1" baseline="30000" dirty="0">
                <a:latin typeface="宋体" panose="02010600030101010101" pitchFamily="2" charset="-122"/>
              </a:rPr>
              <a:t>*</a:t>
            </a:r>
            <a:r>
              <a:rPr lang="zh-CN" altLang="en-US" sz="2400" b="1" baseline="30000" dirty="0"/>
              <a:t>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/>
              <a:t> </a:t>
            </a:r>
          </a:p>
        </p:txBody>
      </p:sp>
      <p:sp>
        <p:nvSpPr>
          <p:cNvPr id="569347" name="Text Box 3"/>
          <p:cNvSpPr txBox="1">
            <a:spLocks noChangeArrowheads="1"/>
          </p:cNvSpPr>
          <p:nvPr/>
        </p:nvSpPr>
        <p:spPr bwMode="auto">
          <a:xfrm>
            <a:off x="4008438" y="3500438"/>
            <a:ext cx="576262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</a:rPr>
              <a:t>n</a:t>
            </a:r>
          </a:p>
        </p:txBody>
      </p:sp>
      <p:sp>
        <p:nvSpPr>
          <p:cNvPr id="569348" name="Text Box 4"/>
          <p:cNvSpPr txBox="1">
            <a:spLocks noChangeArrowheads="1"/>
          </p:cNvSpPr>
          <p:nvPr/>
        </p:nvSpPr>
        <p:spPr bwMode="auto">
          <a:xfrm>
            <a:off x="4008438" y="4292601"/>
            <a:ext cx="576262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342900" indent="-342900" algn="just">
              <a:spcBef>
                <a:spcPct val="50000"/>
              </a:spcBef>
              <a:buClr>
                <a:schemeClr val="folHlink"/>
              </a:buClr>
              <a:buSzPct val="60000"/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i=1</a:t>
            </a:r>
          </a:p>
        </p:txBody>
      </p:sp>
      <p:sp>
        <p:nvSpPr>
          <p:cNvPr id="3" name="矩形 2"/>
          <p:cNvSpPr/>
          <p:nvPr/>
        </p:nvSpPr>
        <p:spPr>
          <a:xfrm>
            <a:off x="1884364" y="5425625"/>
            <a:ext cx="1010404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如此继续下去，直至最后，</a:t>
            </a:r>
            <a:r>
              <a:rPr lang="zh-CN" altLang="en-US" sz="2800" b="1" dirty="0">
                <a:solidFill>
                  <a:srgbClr val="011893"/>
                </a:solidFill>
                <a:latin typeface="宋体" pitchFamily="2" charset="-122"/>
              </a:rPr>
              <a:t>直至最后，如果对某一字符串</a:t>
            </a:r>
            <a:r>
              <a:rPr lang="en-US" altLang="zh-CN" sz="2800" b="1" dirty="0">
                <a:solidFill>
                  <a:srgbClr val="011893"/>
                </a:solidFill>
                <a:latin typeface="宋体" pitchFamily="2" charset="-122"/>
              </a:rPr>
              <a:t>x</a:t>
            </a:r>
            <a:r>
              <a:rPr lang="zh-CN" altLang="en-US" sz="2800" b="1" dirty="0">
                <a:solidFill>
                  <a:srgbClr val="011893"/>
                </a:solidFill>
                <a:latin typeface="宋体" pitchFamily="2" charset="-122"/>
              </a:rPr>
              <a:t>，有</a:t>
            </a:r>
          </a:p>
          <a:p>
            <a:r>
              <a:rPr lang="en-US" altLang="zh-CN" sz="2800" b="1" dirty="0" smtClean="0">
                <a:solidFill>
                  <a:srgbClr val="993366"/>
                </a:solidFill>
                <a:latin typeface="Times New Roman" panose="02020603050405020304" pitchFamily="18" charset="0"/>
              </a:rPr>
              <a:t>M(S</a:t>
            </a:r>
            <a:r>
              <a:rPr lang="en-US" altLang="zh-CN" sz="2800" b="1" baseline="-25000" dirty="0" smtClean="0">
                <a:solidFill>
                  <a:srgbClr val="993366"/>
                </a:solidFill>
                <a:latin typeface="Times New Roman" panose="02020603050405020304" pitchFamily="18" charset="0"/>
              </a:rPr>
              <a:t>0</a:t>
            </a:r>
            <a:r>
              <a:rPr lang="en-US" altLang="zh-CN" sz="28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, x)∩</a:t>
            </a:r>
            <a:r>
              <a:rPr lang="en-US" altLang="zh-CN" sz="2800" b="1" dirty="0" err="1">
                <a:solidFill>
                  <a:srgbClr val="993366"/>
                </a:solidFill>
                <a:latin typeface="Times New Roman" panose="02020603050405020304" pitchFamily="18" charset="0"/>
              </a:rPr>
              <a:t>z≠</a:t>
            </a:r>
            <a:r>
              <a:rPr lang="en-US" altLang="zh-CN" sz="2800" b="1" dirty="0" err="1" smtClean="0">
                <a:solidFill>
                  <a:srgbClr val="993366"/>
                </a:solidFill>
                <a:latin typeface="Times New Roman" panose="02020603050405020304" pitchFamily="18" charset="0"/>
              </a:rPr>
              <a:t>Ø</a:t>
            </a:r>
            <a:r>
              <a:rPr lang="zh-CN" altLang="en-US" sz="2800" b="1" dirty="0" smtClean="0">
                <a:solidFill>
                  <a:srgbClr val="993366"/>
                </a:solidFill>
                <a:latin typeface="Times New Roman" panose="02020603050405020304" pitchFamily="18" charset="0"/>
              </a:rPr>
              <a:t>，则称</a:t>
            </a:r>
            <a:r>
              <a:rPr lang="en-US" altLang="zh-CN" sz="2800" b="1" dirty="0" smtClean="0">
                <a:solidFill>
                  <a:srgbClr val="993366"/>
                </a:solidFill>
                <a:latin typeface="Times New Roman" panose="02020603050405020304" pitchFamily="18" charset="0"/>
              </a:rPr>
              <a:t>x</a:t>
            </a:r>
            <a:r>
              <a:rPr lang="zh-CN" altLang="en-US" sz="2800" b="1" dirty="0" smtClean="0">
                <a:solidFill>
                  <a:srgbClr val="993366"/>
                </a:solidFill>
                <a:latin typeface="Times New Roman" panose="02020603050405020304" pitchFamily="18" charset="0"/>
              </a:rPr>
              <a:t>是被</a:t>
            </a:r>
            <a:r>
              <a:rPr lang="zh-CN" altLang="en-US" sz="2800" b="1" dirty="0" smtClean="0">
                <a:solidFill>
                  <a:srgbClr val="011893"/>
                </a:solidFill>
                <a:latin typeface="宋体" pitchFamily="2" charset="-122"/>
              </a:rPr>
              <a:t>（</a:t>
            </a:r>
            <a:r>
              <a:rPr lang="en-US" altLang="zh-CN" sz="2800" b="1" dirty="0" smtClean="0">
                <a:solidFill>
                  <a:srgbClr val="011893"/>
                </a:solidFill>
                <a:latin typeface="宋体" pitchFamily="2" charset="-122"/>
              </a:rPr>
              <a:t>N</a:t>
            </a:r>
            <a:r>
              <a:rPr lang="zh-CN" altLang="en-US" sz="2800" b="1" dirty="0" smtClean="0">
                <a:solidFill>
                  <a:srgbClr val="011893"/>
                </a:solidFill>
                <a:latin typeface="宋体" pitchFamily="2" charset="-122"/>
              </a:rPr>
              <a:t>ＦＡ</a:t>
            </a:r>
            <a:r>
              <a:rPr lang="zh-CN" altLang="en-US" sz="2800" b="1" dirty="0">
                <a:solidFill>
                  <a:srgbClr val="011893"/>
                </a:solidFill>
                <a:latin typeface="宋体" pitchFamily="2" charset="-122"/>
              </a:rPr>
              <a:t>）Ｍ接受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22412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9E8E0649-31CF-4B3B-BDAC-B72A4C85EFCD}" type="slidenum">
              <a:rPr lang="en-US" altLang="zh-CN"/>
              <a:pPr eaLnBrk="1" hangingPunct="1"/>
              <a:t>18</a:t>
            </a:fld>
            <a:endParaRPr lang="en-US" altLang="zh-CN"/>
          </a:p>
        </p:txBody>
      </p:sp>
      <p:sp>
        <p:nvSpPr>
          <p:cNvPr id="8" name="Rectangle 35"/>
          <p:cNvSpPr>
            <a:spLocks noChangeArrowheads="1"/>
          </p:cNvSpPr>
          <p:nvPr/>
        </p:nvSpPr>
        <p:spPr bwMode="auto">
          <a:xfrm>
            <a:off x="1312672" y="1200214"/>
            <a:ext cx="8678863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所有这样的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x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所组成的集合称之为 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(NFA)M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 接受集或 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(NFA)M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 所接受的语言，记为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L(M)</a:t>
            </a: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，即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——</a:t>
            </a: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2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         </a:t>
            </a:r>
            <a:r>
              <a:rPr lang="en-US" altLang="zh-CN" sz="28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L(M)={x | M(S</a:t>
            </a:r>
            <a:r>
              <a:rPr lang="en-US" altLang="zh-CN" sz="2800" b="1" baseline="-25000" dirty="0">
                <a:solidFill>
                  <a:srgbClr val="993366"/>
                </a:solidFill>
                <a:latin typeface="Times New Roman" panose="02020603050405020304" pitchFamily="18" charset="0"/>
              </a:rPr>
              <a:t>0</a:t>
            </a:r>
            <a:r>
              <a:rPr lang="en-US" altLang="zh-CN" sz="28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, x)∩</a:t>
            </a:r>
            <a:r>
              <a:rPr lang="en-US" altLang="zh-CN" sz="2800" b="1" dirty="0" err="1">
                <a:solidFill>
                  <a:srgbClr val="993366"/>
                </a:solidFill>
                <a:latin typeface="Times New Roman" panose="02020603050405020304" pitchFamily="18" charset="0"/>
              </a:rPr>
              <a:t>z≠Ø</a:t>
            </a:r>
            <a:r>
              <a:rPr lang="en-US" altLang="zh-CN" sz="28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, S</a:t>
            </a:r>
            <a:r>
              <a:rPr lang="en-US" altLang="zh-CN" sz="2800" b="1" baseline="-25000" dirty="0">
                <a:solidFill>
                  <a:srgbClr val="993366"/>
                </a:solidFill>
                <a:latin typeface="Times New Roman" panose="02020603050405020304" pitchFamily="18" charset="0"/>
              </a:rPr>
              <a:t>0</a:t>
            </a:r>
            <a:r>
              <a:rPr lang="zh-CN" altLang="en-US" sz="28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∈</a:t>
            </a:r>
            <a:r>
              <a:rPr lang="en-US" altLang="zh-CN" sz="28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S, x</a:t>
            </a:r>
            <a:r>
              <a:rPr lang="zh-CN" altLang="en-US" sz="28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∈</a:t>
            </a:r>
            <a:r>
              <a:rPr lang="en-US" altLang="zh-CN" sz="28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V</a:t>
            </a:r>
            <a:r>
              <a:rPr lang="en-US" altLang="zh-CN" sz="2800" b="1" baseline="-25000" dirty="0">
                <a:solidFill>
                  <a:srgbClr val="993366"/>
                </a:solidFill>
                <a:latin typeface="Times New Roman" panose="02020603050405020304" pitchFamily="18" charset="0"/>
              </a:rPr>
              <a:t>T</a:t>
            </a:r>
            <a:r>
              <a:rPr lang="en-US" altLang="zh-CN" sz="2800" b="1" baseline="30000" dirty="0">
                <a:solidFill>
                  <a:srgbClr val="993366"/>
                </a:solidFill>
                <a:latin typeface="Times New Roman" panose="02020603050405020304" pitchFamily="18" charset="0"/>
              </a:rPr>
              <a:t>*</a:t>
            </a:r>
            <a:r>
              <a:rPr lang="en-US" altLang="zh-CN" sz="2800" b="1" dirty="0">
                <a:solidFill>
                  <a:srgbClr val="993366"/>
                </a:solidFill>
                <a:latin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427828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381CDFEA-0474-438E-B29B-5B368391A6F2}" type="slidenum">
              <a:rPr lang="en-US" altLang="zh-CN"/>
              <a:pPr eaLnBrk="1" hangingPunct="1"/>
              <a:t>19</a:t>
            </a:fld>
            <a:endParaRPr lang="en-US" altLang="zh-CN" dirty="0"/>
          </a:p>
        </p:txBody>
      </p:sp>
      <p:sp>
        <p:nvSpPr>
          <p:cNvPr id="2253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92314" y="1844675"/>
            <a:ext cx="8193087" cy="4114800"/>
          </a:xfrm>
        </p:spPr>
        <p:txBody>
          <a:bodyPr>
            <a:normAutofit/>
          </a:bodyPr>
          <a:lstStyle/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000" b="1" dirty="0">
                <a:latin typeface="宋体" panose="02010600030101010101" pitchFamily="2" charset="-122"/>
              </a:rPr>
              <a:t>对于此</a:t>
            </a:r>
            <a:r>
              <a:rPr lang="en-US" altLang="zh-CN" sz="2000" b="1" dirty="0">
                <a:latin typeface="宋体" panose="02010600030101010101" pitchFamily="2" charset="-122"/>
              </a:rPr>
              <a:t>(NFA)M</a:t>
            </a:r>
            <a:r>
              <a:rPr lang="zh-CN" altLang="en-US" sz="2000" b="1" dirty="0">
                <a:latin typeface="宋体" panose="02010600030101010101" pitchFamily="2" charset="-122"/>
              </a:rPr>
              <a:t>，若输入字符串</a:t>
            </a:r>
            <a:r>
              <a:rPr lang="en-US" altLang="zh-CN" sz="2000" b="1" dirty="0">
                <a:latin typeface="宋体" panose="02010600030101010101" pitchFamily="2" charset="-122"/>
              </a:rPr>
              <a:t>10010</a:t>
            </a:r>
            <a:r>
              <a:rPr lang="zh-CN" altLang="en-US" sz="2000" b="1" dirty="0">
                <a:latin typeface="宋体" panose="02010600030101010101" pitchFamily="2" charset="-122"/>
              </a:rPr>
              <a:t>，从开始状态集｛</a:t>
            </a:r>
            <a:r>
              <a:rPr lang="zh-CN" altLang="en-US" sz="1800" b="1" dirty="0"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000" b="1" dirty="0">
                <a:latin typeface="宋体" panose="02010600030101010101" pitchFamily="2" charset="-122"/>
              </a:rPr>
              <a:t> ｝中状态</a:t>
            </a:r>
            <a:r>
              <a:rPr lang="zh-CN" altLang="en-US" sz="1800" b="1" dirty="0"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000" b="1" dirty="0">
                <a:latin typeface="宋体" panose="02010600030101010101" pitchFamily="2" charset="-122"/>
              </a:rPr>
              <a:t>出发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000" b="1" dirty="0">
                <a:latin typeface="宋体" panose="02010600030101010101" pitchFamily="2" charset="-122"/>
              </a:rPr>
              <a:t>根据映射Ｍ的扩充定义，其一系列映射如下：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Ｍ（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,10010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）＝Ｍ（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,0010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）∪Ｍ（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,0010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）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              ＝Ｍ（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,010)∪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Ｍ（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３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,010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）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              ＝Ｍ（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,10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）∪Ｍ（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３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,10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）∪Ｍ（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４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,10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）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              ＝Ｍ（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,0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）∪Ｍ（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,0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）∪Ｍ（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４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,0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）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              ＝｛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３</a:t>
            </a:r>
            <a:r>
              <a:rPr lang="en-US" altLang="zh-CN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,</a:t>
            </a:r>
            <a:r>
              <a:rPr lang="zh-CN" altLang="en-US" sz="18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４</a:t>
            </a:r>
            <a:r>
              <a:rPr lang="zh-CN" altLang="en-US" sz="2000" b="1" dirty="0">
                <a:solidFill>
                  <a:srgbClr val="011893"/>
                </a:solidFill>
                <a:latin typeface="宋体" panose="02010600030101010101" pitchFamily="2" charset="-122"/>
              </a:rPr>
              <a:t> ｝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000" b="1" dirty="0">
                <a:latin typeface="宋体" panose="02010600030101010101" pitchFamily="2" charset="-122"/>
              </a:rPr>
              <a:t>   因为Ｍ（</a:t>
            </a:r>
            <a:r>
              <a:rPr lang="zh-CN" altLang="en-US" sz="1800" b="1" dirty="0"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000" b="1" dirty="0">
                <a:latin typeface="宋体" panose="02010600030101010101" pitchFamily="2" charset="-122"/>
              </a:rPr>
              <a:t> ，</a:t>
            </a:r>
            <a:r>
              <a:rPr lang="en-US" altLang="zh-CN" sz="2000" b="1" dirty="0">
                <a:latin typeface="宋体" panose="02010600030101010101" pitchFamily="2" charset="-122"/>
              </a:rPr>
              <a:t>10010</a:t>
            </a:r>
            <a:r>
              <a:rPr lang="zh-CN" altLang="en-US" sz="2000" b="1" dirty="0">
                <a:latin typeface="宋体" panose="02010600030101010101" pitchFamily="2" charset="-122"/>
              </a:rPr>
              <a:t>）＝｛</a:t>
            </a:r>
            <a:r>
              <a:rPr lang="zh-CN" altLang="en-US" sz="1800" b="1" dirty="0"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latin typeface="宋体" panose="02010600030101010101" pitchFamily="2" charset="-122"/>
              </a:rPr>
              <a:t>０</a:t>
            </a:r>
            <a:r>
              <a:rPr lang="en-US" altLang="zh-CN" sz="2000" b="1" dirty="0">
                <a:latin typeface="宋体" panose="02010600030101010101" pitchFamily="2" charset="-122"/>
              </a:rPr>
              <a:t>,</a:t>
            </a:r>
            <a:r>
              <a:rPr lang="zh-CN" altLang="en-US" sz="1800" b="1" dirty="0"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latin typeface="宋体" panose="02010600030101010101" pitchFamily="2" charset="-122"/>
              </a:rPr>
              <a:t>３</a:t>
            </a:r>
            <a:r>
              <a:rPr lang="en-US" altLang="zh-CN" sz="2000" b="1" dirty="0">
                <a:latin typeface="宋体" panose="02010600030101010101" pitchFamily="2" charset="-122"/>
              </a:rPr>
              <a:t>,</a:t>
            </a:r>
            <a:r>
              <a:rPr lang="zh-CN" altLang="en-US" sz="1800" b="1" dirty="0"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latin typeface="宋体" panose="02010600030101010101" pitchFamily="2" charset="-122"/>
              </a:rPr>
              <a:t>４</a:t>
            </a:r>
            <a:r>
              <a:rPr lang="zh-CN" altLang="en-US" sz="2000" b="1" dirty="0">
                <a:latin typeface="宋体" panose="02010600030101010101" pitchFamily="2" charset="-122"/>
              </a:rPr>
              <a:t> ｝∩Ｚ≠ </a:t>
            </a:r>
            <a:r>
              <a:rPr lang="en-US" altLang="zh-CN" sz="1800" b="1" dirty="0">
                <a:latin typeface="Tahoma" panose="020B0604030504040204" pitchFamily="34" charset="0"/>
              </a:rPr>
              <a:t>ø</a:t>
            </a:r>
            <a:r>
              <a:rPr lang="en-US" altLang="zh-CN" sz="1800" b="1" dirty="0">
                <a:latin typeface="宋体" panose="02010600030101010101" pitchFamily="2" charset="-122"/>
              </a:rPr>
              <a:t> </a:t>
            </a:r>
            <a:r>
              <a:rPr lang="zh-CN" altLang="en-US" sz="2000" b="1" dirty="0">
                <a:latin typeface="宋体" panose="02010600030101010101" pitchFamily="2" charset="-122"/>
              </a:rPr>
              <a:t>，所以字符串</a:t>
            </a:r>
            <a:r>
              <a:rPr lang="en-US" altLang="zh-CN" sz="2000" b="1" dirty="0">
                <a:latin typeface="宋体" panose="02010600030101010101" pitchFamily="2" charset="-122"/>
              </a:rPr>
              <a:t>10010</a:t>
            </a:r>
            <a:r>
              <a:rPr lang="zh-CN" altLang="en-US" sz="2000" b="1" dirty="0">
                <a:latin typeface="宋体" panose="02010600030101010101" pitchFamily="2" charset="-122"/>
              </a:rPr>
              <a:t>为此ＮＦＡ所接受，显然，从状态转换图开始状态</a:t>
            </a:r>
            <a:r>
              <a:rPr lang="zh-CN" altLang="en-US" sz="1800" b="1" dirty="0"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000" b="1" dirty="0">
                <a:latin typeface="宋体" panose="02010600030101010101" pitchFamily="2" charset="-122"/>
              </a:rPr>
              <a:t>出发，有路径至终止状态</a:t>
            </a:r>
            <a:r>
              <a:rPr lang="zh-CN" altLang="en-US" sz="1800" b="1" dirty="0">
                <a:latin typeface="宋体" panose="02010600030101010101" pitchFamily="2" charset="-122"/>
              </a:rPr>
              <a:t>Ｓ</a:t>
            </a:r>
            <a:r>
              <a:rPr lang="zh-CN" altLang="en-US" sz="1800" b="1" baseline="-25000" dirty="0">
                <a:latin typeface="宋体" panose="02010600030101010101" pitchFamily="2" charset="-122"/>
              </a:rPr>
              <a:t>４</a:t>
            </a:r>
            <a:r>
              <a:rPr lang="zh-CN" altLang="en-US" sz="2000" b="1" dirty="0">
                <a:latin typeface="宋体" panose="02010600030101010101" pitchFamily="2" charset="-122"/>
              </a:rPr>
              <a:t> </a:t>
            </a:r>
            <a:r>
              <a:rPr lang="zh-CN" altLang="en-US" sz="2000" b="1" dirty="0" smtClean="0">
                <a:latin typeface="宋体" panose="02010600030101010101" pitchFamily="2" charset="-122"/>
              </a:rPr>
              <a:t>。</a:t>
            </a:r>
            <a:r>
              <a:rPr lang="en-US" altLang="zh-CN" sz="2000" b="1" dirty="0" smtClean="0">
                <a:latin typeface="宋体" panose="02010600030101010101" pitchFamily="2" charset="-122"/>
              </a:rPr>
              <a:t></a:t>
            </a:r>
            <a:endParaRPr lang="en-US" altLang="zh-CN" sz="2000" b="1" dirty="0">
              <a:latin typeface="宋体" panose="02010600030101010101" pitchFamily="2" charset="-122"/>
            </a:endParaRPr>
          </a:p>
        </p:txBody>
      </p:sp>
      <p:sp>
        <p:nvSpPr>
          <p:cNvPr id="22532" name="Rectangle 3"/>
          <p:cNvSpPr>
            <a:spLocks noChangeArrowheads="1"/>
          </p:cNvSpPr>
          <p:nvPr/>
        </p:nvSpPr>
        <p:spPr bwMode="auto">
          <a:xfrm>
            <a:off x="2208214" y="0"/>
            <a:ext cx="8137525" cy="17399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/>
              <a:t></a:t>
            </a:r>
          </a:p>
          <a:p>
            <a:pPr eaLnBrk="1" hangingPunct="1"/>
            <a:r>
              <a:rPr lang="zh-CN" altLang="en-US" b="1"/>
              <a:t>Ｍ∶ Ｍ（Ｓ０ ，</a:t>
            </a:r>
            <a:r>
              <a:rPr lang="en-US" altLang="zh-CN" b="1"/>
              <a:t>0</a:t>
            </a:r>
            <a:r>
              <a:rPr lang="zh-CN" altLang="en-US" b="1"/>
              <a:t>）＝｛Ｓ０ ，Ｓ３ ｝  Ｍ（Ｓ０ ，１）＝｛Ｓ０，Ｓ１｝Ｍ（Ｓ１ ，</a:t>
            </a:r>
            <a:r>
              <a:rPr lang="en-US" altLang="zh-CN" b="1"/>
              <a:t>0</a:t>
            </a:r>
            <a:r>
              <a:rPr lang="zh-CN" altLang="en-US" b="1"/>
              <a:t>）＝</a:t>
            </a:r>
            <a:r>
              <a:rPr lang="en-US" altLang="zh-CN" b="1"/>
              <a:t>ø                               </a:t>
            </a:r>
            <a:r>
              <a:rPr lang="zh-CN" altLang="en-US" b="1"/>
              <a:t>Ｍ（Ｓ１ ，１）＝｛Ｓ２ ｝</a:t>
            </a:r>
          </a:p>
          <a:p>
            <a:pPr eaLnBrk="1" hangingPunct="1"/>
            <a:r>
              <a:rPr lang="zh-CN" altLang="en-US" b="1"/>
              <a:t>     Ｍ（Ｓ２ ，</a:t>
            </a:r>
            <a:r>
              <a:rPr lang="en-US" altLang="zh-CN" b="1"/>
              <a:t>0</a:t>
            </a:r>
            <a:r>
              <a:rPr lang="zh-CN" altLang="en-US" b="1"/>
              <a:t>）＝｛Ｓ２ ｝          Ｍ（Ｓ２ ，１）＝｛Ｓ２ ｝</a:t>
            </a:r>
          </a:p>
          <a:p>
            <a:pPr eaLnBrk="1" hangingPunct="1"/>
            <a:r>
              <a:rPr lang="zh-CN" altLang="en-US" b="1"/>
              <a:t>   Ｍ（Ｓ３ ，</a:t>
            </a:r>
            <a:r>
              <a:rPr lang="en-US" altLang="zh-CN" b="1"/>
              <a:t>0</a:t>
            </a:r>
            <a:r>
              <a:rPr lang="zh-CN" altLang="en-US" b="1"/>
              <a:t>）＝｛Ｓ４ ｝          Ｍ（Ｓ３ ，１）＝</a:t>
            </a:r>
            <a:r>
              <a:rPr lang="en-US" altLang="zh-CN" b="1"/>
              <a:t>ø </a:t>
            </a:r>
          </a:p>
          <a:p>
            <a:pPr eaLnBrk="1" hangingPunct="1"/>
            <a:r>
              <a:rPr lang="en-US" altLang="zh-CN" b="1"/>
              <a:t>     </a:t>
            </a:r>
            <a:r>
              <a:rPr lang="zh-CN" altLang="en-US" b="1"/>
              <a:t>Ｍ（Ｓ４ ，</a:t>
            </a:r>
            <a:r>
              <a:rPr lang="en-US" altLang="zh-CN" b="1"/>
              <a:t>0</a:t>
            </a:r>
            <a:r>
              <a:rPr lang="zh-CN" altLang="en-US" b="1"/>
              <a:t>）＝｛Ｓ４ ｝          Ｍ（Ｓ４ ，１）＝｛Ｓ４ ｝</a:t>
            </a:r>
            <a:endParaRPr lang="zh-CN" altLang="en-US" sz="2000" b="1">
              <a:solidFill>
                <a:schemeClr val="hlink"/>
              </a:solidFill>
              <a:latin typeface="宋体" panose="02010600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208214" y="5781068"/>
            <a:ext cx="82281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此</a:t>
            </a:r>
            <a:r>
              <a:rPr lang="en-US" altLang="zh-CN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NFA</a:t>
            </a:r>
            <a:r>
              <a:rPr lang="zh-CN" altLang="en-US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所接受的语言为</a:t>
            </a:r>
            <a:r>
              <a:rPr lang="en-US" altLang="zh-CN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——L</a:t>
            </a:r>
            <a:r>
              <a:rPr lang="zh-CN" altLang="en-US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{0, 1}</a:t>
            </a:r>
            <a:r>
              <a:rPr lang="en-US" altLang="zh-CN" sz="2400" b="1" baseline="30000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+</a:t>
            </a:r>
            <a:r>
              <a:rPr lang="en-US" altLang="zh-CN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en-US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且含有相连</a:t>
            </a:r>
            <a:r>
              <a:rPr lang="en-US" altLang="zh-CN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0</a:t>
            </a:r>
            <a:r>
              <a:rPr lang="zh-CN" altLang="en-US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或相连</a:t>
            </a:r>
            <a:r>
              <a:rPr lang="en-US" altLang="zh-CN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endParaRPr lang="zh-CN" altLang="en-US" sz="2400" b="1" dirty="0">
              <a:solidFill>
                <a:srgbClr val="993366"/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grpSp>
        <p:nvGrpSpPr>
          <p:cNvPr id="7" name="Group 39"/>
          <p:cNvGrpSpPr>
            <a:grpSpLocks/>
          </p:cNvGrpSpPr>
          <p:nvPr/>
        </p:nvGrpSpPr>
        <p:grpSpPr bwMode="auto">
          <a:xfrm>
            <a:off x="8794967" y="2199831"/>
            <a:ext cx="4052888" cy="1751012"/>
            <a:chOff x="3878" y="119"/>
            <a:chExt cx="2104" cy="909"/>
          </a:xfrm>
        </p:grpSpPr>
        <p:sp>
          <p:nvSpPr>
            <p:cNvPr id="8" name="Oval 8"/>
            <p:cNvSpPr>
              <a:spLocks noChangeArrowheads="1"/>
            </p:cNvSpPr>
            <p:nvPr/>
          </p:nvSpPr>
          <p:spPr bwMode="auto">
            <a:xfrm>
              <a:off x="4073" y="486"/>
              <a:ext cx="239" cy="22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fontAlgn="base"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  <a:r>
                <a:rPr lang="en-US" altLang="zh-CN" sz="1800" b="1" baseline="-25000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9" name="Oval 9"/>
            <p:cNvSpPr>
              <a:spLocks noChangeArrowheads="1"/>
            </p:cNvSpPr>
            <p:nvPr/>
          </p:nvSpPr>
          <p:spPr bwMode="auto">
            <a:xfrm>
              <a:off x="4455" y="253"/>
              <a:ext cx="239" cy="22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fontAlgn="base"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  <a:r>
                <a:rPr lang="en-US" altLang="zh-CN" sz="1800" b="1" baseline="-25000">
                  <a:solidFill>
                    <a:srgbClr val="000000"/>
                  </a:solidFill>
                  <a:latin typeface="Times New Roman" panose="02020603050405020304" pitchFamily="18" charset="0"/>
                </a:rPr>
                <a:t>3</a:t>
              </a:r>
            </a:p>
          </p:txBody>
        </p:sp>
        <p:grpSp>
          <p:nvGrpSpPr>
            <p:cNvPr id="10" name="Group 10"/>
            <p:cNvGrpSpPr>
              <a:grpSpLocks/>
            </p:cNvGrpSpPr>
            <p:nvPr/>
          </p:nvGrpSpPr>
          <p:grpSpPr bwMode="auto">
            <a:xfrm>
              <a:off x="4989" y="216"/>
              <a:ext cx="313" cy="289"/>
              <a:chOff x="0" y="0"/>
              <a:chExt cx="517" cy="517"/>
            </a:xfrm>
          </p:grpSpPr>
          <p:sp>
            <p:nvSpPr>
              <p:cNvPr id="29" name="Oval 1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17" cy="517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30" name="Oval 12"/>
              <p:cNvSpPr>
                <a:spLocks noChangeArrowheads="1"/>
              </p:cNvSpPr>
              <p:nvPr/>
            </p:nvSpPr>
            <p:spPr bwMode="auto">
              <a:xfrm>
                <a:off x="61" y="61"/>
                <a:ext cx="395" cy="395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marL="342900" indent="-3429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fontAlgn="base">
                  <a:spcAft>
                    <a:spcPct val="0"/>
                  </a:spcAft>
                  <a:buClr>
                    <a:srgbClr val="FFFFCC"/>
                  </a:buClr>
                  <a:buSzPct val="60000"/>
                  <a:buNone/>
                </a:pPr>
                <a:r>
                  <a:rPr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S</a:t>
                </a:r>
                <a:r>
                  <a:rPr lang="en-US" altLang="zh-CN" sz="1800" b="1" baseline="-250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4</a:t>
                </a:r>
              </a:p>
            </p:txBody>
          </p:sp>
        </p:grpSp>
        <p:sp>
          <p:nvSpPr>
            <p:cNvPr id="11" name="Text Box 13"/>
            <p:cNvSpPr txBox="1">
              <a:spLocks noChangeArrowheads="1"/>
            </p:cNvSpPr>
            <p:nvPr/>
          </p:nvSpPr>
          <p:spPr bwMode="auto">
            <a:xfrm>
              <a:off x="3878" y="119"/>
              <a:ext cx="426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0,1</a:t>
              </a:r>
            </a:p>
          </p:txBody>
        </p:sp>
        <p:sp>
          <p:nvSpPr>
            <p:cNvPr id="12" name="Text Box 14"/>
            <p:cNvSpPr txBox="1">
              <a:spLocks noChangeArrowheads="1"/>
            </p:cNvSpPr>
            <p:nvPr/>
          </p:nvSpPr>
          <p:spPr bwMode="auto">
            <a:xfrm>
              <a:off x="4205" y="201"/>
              <a:ext cx="164" cy="1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13" name="Text Box 15"/>
            <p:cNvSpPr txBox="1">
              <a:spLocks noChangeArrowheads="1"/>
            </p:cNvSpPr>
            <p:nvPr/>
          </p:nvSpPr>
          <p:spPr bwMode="auto">
            <a:xfrm>
              <a:off x="4227" y="798"/>
              <a:ext cx="165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4" name="Text Box 16"/>
            <p:cNvSpPr txBox="1">
              <a:spLocks noChangeArrowheads="1"/>
            </p:cNvSpPr>
            <p:nvPr/>
          </p:nvSpPr>
          <p:spPr bwMode="auto">
            <a:xfrm>
              <a:off x="4765" y="149"/>
              <a:ext cx="165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15" name="Text Box 17"/>
            <p:cNvSpPr txBox="1">
              <a:spLocks noChangeArrowheads="1"/>
            </p:cNvSpPr>
            <p:nvPr/>
          </p:nvSpPr>
          <p:spPr bwMode="auto">
            <a:xfrm>
              <a:off x="4777" y="838"/>
              <a:ext cx="165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6" name="Text Box 18"/>
            <p:cNvSpPr txBox="1">
              <a:spLocks noChangeArrowheads="1"/>
            </p:cNvSpPr>
            <p:nvPr/>
          </p:nvSpPr>
          <p:spPr bwMode="auto">
            <a:xfrm>
              <a:off x="5414" y="240"/>
              <a:ext cx="478" cy="1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0,1</a:t>
              </a:r>
            </a:p>
          </p:txBody>
        </p:sp>
        <p:grpSp>
          <p:nvGrpSpPr>
            <p:cNvPr id="17" name="Group 19"/>
            <p:cNvGrpSpPr>
              <a:grpSpLocks/>
            </p:cNvGrpSpPr>
            <p:nvPr/>
          </p:nvGrpSpPr>
          <p:grpSpPr bwMode="auto">
            <a:xfrm>
              <a:off x="4985" y="694"/>
              <a:ext cx="312" cy="289"/>
              <a:chOff x="0" y="0"/>
              <a:chExt cx="517" cy="517"/>
            </a:xfrm>
          </p:grpSpPr>
          <p:sp>
            <p:nvSpPr>
              <p:cNvPr id="27" name="Oval 20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17" cy="517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28" name="Oval 21"/>
              <p:cNvSpPr>
                <a:spLocks noChangeArrowheads="1"/>
              </p:cNvSpPr>
              <p:nvPr/>
            </p:nvSpPr>
            <p:spPr bwMode="auto">
              <a:xfrm>
                <a:off x="61" y="61"/>
                <a:ext cx="395" cy="395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marL="342900" indent="-3429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fontAlgn="base">
                  <a:spcAft>
                    <a:spcPct val="0"/>
                  </a:spcAft>
                  <a:buClr>
                    <a:srgbClr val="FFFFCC"/>
                  </a:buClr>
                  <a:buSzPct val="60000"/>
                  <a:buNone/>
                </a:pPr>
                <a:r>
                  <a:rPr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S</a:t>
                </a:r>
                <a:r>
                  <a:rPr lang="en-US" altLang="zh-CN" sz="1800" b="1" baseline="-250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2</a:t>
                </a:r>
              </a:p>
            </p:txBody>
          </p:sp>
        </p:grpSp>
        <p:sp>
          <p:nvSpPr>
            <p:cNvPr id="18" name="Oval 22"/>
            <p:cNvSpPr>
              <a:spLocks noChangeArrowheads="1"/>
            </p:cNvSpPr>
            <p:nvPr/>
          </p:nvSpPr>
          <p:spPr bwMode="auto">
            <a:xfrm>
              <a:off x="4469" y="727"/>
              <a:ext cx="239" cy="22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fontAlgn="base"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 dirty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  <a:r>
                <a:rPr lang="en-US" altLang="zh-CN" sz="1800" b="1" baseline="-25000" dirty="0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cxnSp>
          <p:nvCxnSpPr>
            <p:cNvPr id="19" name="AutoShape 23"/>
            <p:cNvCxnSpPr>
              <a:cxnSpLocks noChangeShapeType="1"/>
              <a:stCxn id="8" idx="0"/>
              <a:endCxn id="9" idx="2"/>
            </p:cNvCxnSpPr>
            <p:nvPr/>
          </p:nvCxnSpPr>
          <p:spPr bwMode="auto">
            <a:xfrm rot="-5400000">
              <a:off x="4261" y="292"/>
              <a:ext cx="118" cy="258"/>
            </a:xfrm>
            <a:prstGeom prst="curvedConnector2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AutoShape 24"/>
            <p:cNvCxnSpPr>
              <a:cxnSpLocks noChangeShapeType="1"/>
              <a:stCxn id="18" idx="6"/>
              <a:endCxn id="27" idx="2"/>
            </p:cNvCxnSpPr>
            <p:nvPr/>
          </p:nvCxnSpPr>
          <p:spPr bwMode="auto">
            <a:xfrm>
              <a:off x="4716" y="837"/>
              <a:ext cx="261" cy="2"/>
            </a:xfrm>
            <a:prstGeom prst="straightConnector1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AutoShape 25"/>
            <p:cNvCxnSpPr>
              <a:cxnSpLocks noChangeShapeType="1"/>
              <a:stCxn id="9" idx="6"/>
              <a:endCxn id="29" idx="2"/>
            </p:cNvCxnSpPr>
            <p:nvPr/>
          </p:nvCxnSpPr>
          <p:spPr bwMode="auto">
            <a:xfrm flipV="1">
              <a:off x="4702" y="361"/>
              <a:ext cx="279" cy="2"/>
            </a:xfrm>
            <a:prstGeom prst="straightConnector1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AutoShape 26"/>
            <p:cNvCxnSpPr>
              <a:cxnSpLocks noChangeShapeType="1"/>
              <a:stCxn id="8" idx="4"/>
              <a:endCxn id="18" idx="2"/>
            </p:cNvCxnSpPr>
            <p:nvPr/>
          </p:nvCxnSpPr>
          <p:spPr bwMode="auto">
            <a:xfrm rot="16200000" flipH="1">
              <a:off x="4266" y="638"/>
              <a:ext cx="126" cy="272"/>
            </a:xfrm>
            <a:prstGeom prst="curvedConnector2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3" name="Text Box 30"/>
            <p:cNvSpPr txBox="1">
              <a:spLocks noChangeArrowheads="1"/>
            </p:cNvSpPr>
            <p:nvPr/>
          </p:nvSpPr>
          <p:spPr bwMode="auto">
            <a:xfrm>
              <a:off x="5420" y="730"/>
              <a:ext cx="562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0,1</a:t>
              </a:r>
            </a:p>
          </p:txBody>
        </p:sp>
        <p:cxnSp>
          <p:nvCxnSpPr>
            <p:cNvPr id="24" name="AutoShape 31"/>
            <p:cNvCxnSpPr>
              <a:cxnSpLocks noChangeShapeType="1"/>
              <a:stCxn id="8" idx="3"/>
              <a:endCxn id="8" idx="1"/>
            </p:cNvCxnSpPr>
            <p:nvPr/>
          </p:nvCxnSpPr>
          <p:spPr bwMode="auto">
            <a:xfrm rot="5400000" flipH="1" flipV="1">
              <a:off x="4023" y="595"/>
              <a:ext cx="172" cy="1"/>
            </a:xfrm>
            <a:prstGeom prst="curvedConnector5">
              <a:avLst>
                <a:gd name="adj1" fmla="val -97676"/>
                <a:gd name="adj2" fmla="val -18700000"/>
                <a:gd name="adj3" fmla="val 197676"/>
              </a:avLst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AutoShape 33"/>
            <p:cNvCxnSpPr>
              <a:cxnSpLocks noChangeShapeType="1"/>
              <a:stCxn id="29" idx="7"/>
              <a:endCxn id="29" idx="5"/>
            </p:cNvCxnSpPr>
            <p:nvPr/>
          </p:nvCxnSpPr>
          <p:spPr bwMode="auto">
            <a:xfrm rot="5400000" flipV="1">
              <a:off x="5146" y="360"/>
              <a:ext cx="221" cy="1"/>
            </a:xfrm>
            <a:prstGeom prst="curvedConnector5">
              <a:avLst>
                <a:gd name="adj1" fmla="val -36653"/>
                <a:gd name="adj2" fmla="val 17800000"/>
                <a:gd name="adj3" fmla="val 142532"/>
              </a:avLst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AutoShape 34"/>
            <p:cNvCxnSpPr>
              <a:cxnSpLocks noChangeShapeType="1"/>
              <a:stCxn id="27" idx="7"/>
              <a:endCxn id="27" idx="5"/>
            </p:cNvCxnSpPr>
            <p:nvPr/>
          </p:nvCxnSpPr>
          <p:spPr bwMode="auto">
            <a:xfrm rot="5400000" flipV="1">
              <a:off x="5141" y="838"/>
              <a:ext cx="221" cy="1"/>
            </a:xfrm>
            <a:prstGeom prst="curvedConnector5">
              <a:avLst>
                <a:gd name="adj1" fmla="val -33940"/>
                <a:gd name="adj2" fmla="val 18400000"/>
                <a:gd name="adj3" fmla="val 145245"/>
              </a:avLst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0186204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10DCC12-3784-BD45-B903-5DD3F441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DA980B-97C8-4046-87EF-0031236934CC}"/>
              </a:ext>
            </a:extLst>
          </p:cNvPr>
          <p:cNvSpPr txBox="1"/>
          <p:nvPr/>
        </p:nvSpPr>
        <p:spPr>
          <a:xfrm>
            <a:off x="1620096" y="725638"/>
            <a:ext cx="992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dirty="0">
                <a:latin typeface="SimHei" panose="02010609060101010101" pitchFamily="49" charset="-122"/>
                <a:ea typeface="SimHei" panose="02010609060101010101" pitchFamily="49" charset="-122"/>
              </a:rPr>
              <a:t>第三章 词法分析</a:t>
            </a:r>
            <a:endParaRPr kumimoji="1" lang="en-US" altLang="zh-CN" sz="54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8F3A609-BC69-114B-AE37-6D026F907729}"/>
              </a:ext>
            </a:extLst>
          </p:cNvPr>
          <p:cNvSpPr txBox="1"/>
          <p:nvPr/>
        </p:nvSpPr>
        <p:spPr>
          <a:xfrm>
            <a:off x="1079499" y="1682420"/>
            <a:ext cx="96223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11893"/>
              </a:buClr>
              <a:buSzPct val="110000"/>
              <a:buFont typeface="Wingdings" pitchFamily="2" charset="2"/>
              <a:buChar char="n"/>
            </a:pPr>
            <a:r>
              <a:rPr kumimoji="1" lang="zh-CN" altLang="en-US" sz="2800" b="1" dirty="0">
                <a:latin typeface="SimHei" panose="02010609060101010101" pitchFamily="49" charset="-122"/>
                <a:ea typeface="SimHei" panose="02010609060101010101" pitchFamily="49" charset="-122"/>
              </a:rPr>
              <a:t>确定的有穷</a:t>
            </a:r>
            <a:r>
              <a:rPr kumimoji="1" lang="zh-CN" altLang="en-US" sz="2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自动机</a:t>
            </a:r>
            <a:endParaRPr kumimoji="1" lang="en-US" altLang="zh-CN" sz="2800" b="1" dirty="0" smtClean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>
              <a:lnSpc>
                <a:spcPct val="150000"/>
              </a:lnSpc>
              <a:buClr>
                <a:srgbClr val="011893"/>
              </a:buClr>
              <a:buSzPct val="110000"/>
            </a:pPr>
            <a:r>
              <a:rPr lang="en-US" altLang="zh-CN" sz="2800" b="1" u="sng" dirty="0" smtClean="0">
                <a:solidFill>
                  <a:srgbClr val="CC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800" b="1" u="sng" dirty="0">
                <a:solidFill>
                  <a:srgbClr val="CC0066"/>
                </a:solidFill>
                <a:latin typeface="Times New Roman" panose="02020603050405020304" pitchFamily="18" charset="0"/>
              </a:rPr>
              <a:t>Deterministic Finite Automaton</a:t>
            </a:r>
            <a:r>
              <a:rPr lang="zh-CN" altLang="en-US" sz="2800" b="1" dirty="0">
                <a:solidFill>
                  <a:srgbClr val="CC0066"/>
                </a:solidFill>
                <a:latin typeface="Times New Roman" panose="02020603050405020304" pitchFamily="18" charset="0"/>
              </a:rPr>
              <a:t>（简称</a:t>
            </a:r>
            <a:r>
              <a:rPr lang="en-US" altLang="zh-CN" sz="2800" b="1" dirty="0">
                <a:solidFill>
                  <a:srgbClr val="CC0066"/>
                </a:solidFill>
                <a:latin typeface="Times New Roman" panose="02020603050405020304" pitchFamily="18" charset="0"/>
              </a:rPr>
              <a:t>DFA</a:t>
            </a:r>
            <a:r>
              <a:rPr lang="zh-CN" altLang="en-US" sz="2800" b="1" dirty="0" smtClean="0">
                <a:solidFill>
                  <a:srgbClr val="CC0066"/>
                </a:solidFill>
                <a:latin typeface="Times New Roman" panose="02020603050405020304" pitchFamily="18" charset="0"/>
              </a:rPr>
              <a:t>）</a:t>
            </a:r>
            <a:endParaRPr kumimoji="1" lang="en-US" altLang="zh-CN" sz="2800" dirty="0" smtClean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Clr>
                <a:srgbClr val="011893"/>
              </a:buClr>
              <a:buSzPct val="110000"/>
              <a:buFont typeface="Wingdings" pitchFamily="2" charset="2"/>
              <a:buChar char="n"/>
            </a:pPr>
            <a:r>
              <a:rPr lang="zh-CN" altLang="en-US" sz="2800" b="1" dirty="0" smtClean="0">
                <a:latin typeface="Times New Roman" panose="02020603050405020304" pitchFamily="18" charset="0"/>
                <a:ea typeface="黑体" panose="02010609060101010101" pitchFamily="49" charset="-122"/>
              </a:rPr>
              <a:t>非确定</a:t>
            </a:r>
            <a:r>
              <a:rPr lang="zh-CN" altLang="en-US" sz="2800" b="1" dirty="0">
                <a:latin typeface="Times New Roman" panose="02020603050405020304" pitchFamily="18" charset="0"/>
                <a:ea typeface="黑体" panose="02010609060101010101" pitchFamily="49" charset="-122"/>
              </a:rPr>
              <a:t>的有穷</a:t>
            </a:r>
            <a:r>
              <a:rPr lang="zh-CN" altLang="en-US" sz="2800" b="1" dirty="0" smtClean="0">
                <a:latin typeface="Times New Roman" panose="02020603050405020304" pitchFamily="18" charset="0"/>
                <a:ea typeface="黑体" panose="02010609060101010101" pitchFamily="49" charset="-122"/>
              </a:rPr>
              <a:t>自动机</a:t>
            </a:r>
            <a:endParaRPr lang="en-US" altLang="zh-CN" sz="2800" b="1" dirty="0" smtClean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  <a:buClr>
                <a:srgbClr val="011893"/>
              </a:buClr>
              <a:buSzPct val="110000"/>
            </a:pPr>
            <a:r>
              <a:rPr lang="en-US" altLang="zh-CN" sz="2800" b="1" u="sng" dirty="0">
                <a:solidFill>
                  <a:srgbClr val="CC0066"/>
                </a:solidFill>
                <a:latin typeface="Times New Roman" panose="02020603050405020304" pitchFamily="18" charset="0"/>
              </a:rPr>
              <a:t>Nondeterministic Finite Automaton</a:t>
            </a:r>
            <a:r>
              <a:rPr lang="zh-CN" altLang="en-US" sz="2800" b="1" dirty="0">
                <a:solidFill>
                  <a:srgbClr val="CC0066"/>
                </a:solidFill>
                <a:latin typeface="Times New Roman" panose="02020603050405020304" pitchFamily="18" charset="0"/>
              </a:rPr>
              <a:t>（简称</a:t>
            </a:r>
            <a:r>
              <a:rPr lang="en-US" altLang="zh-CN" sz="2800" b="1" dirty="0">
                <a:solidFill>
                  <a:srgbClr val="CC0066"/>
                </a:solidFill>
                <a:latin typeface="Times New Roman" panose="02020603050405020304" pitchFamily="18" charset="0"/>
              </a:rPr>
              <a:t>NFA</a:t>
            </a:r>
            <a:r>
              <a:rPr lang="zh-CN" altLang="en-US" sz="2800" b="1" dirty="0">
                <a:solidFill>
                  <a:srgbClr val="CC0066"/>
                </a:solidFill>
                <a:latin typeface="Times New Roman" panose="02020603050405020304" pitchFamily="18" charset="0"/>
              </a:rPr>
              <a:t>）</a:t>
            </a:r>
            <a:endParaRPr lang="zh-CN" altLang="en-US" sz="2800" b="1" dirty="0">
              <a:solidFill>
                <a:srgbClr val="0F55C7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198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2DB72F4-B281-43A8-966F-509EB3388AD1}" type="slidenum">
              <a:rPr lang="zh-CN" altLang="en-US" smtClean="0"/>
              <a:pPr>
                <a:defRPr/>
              </a:pPr>
              <a:t>20</a:t>
            </a:fld>
            <a:endParaRPr lang="en-US" altLang="zh-CN"/>
          </a:p>
        </p:txBody>
      </p:sp>
      <p:grpSp>
        <p:nvGrpSpPr>
          <p:cNvPr id="5" name="Group 39"/>
          <p:cNvGrpSpPr>
            <a:grpSpLocks/>
          </p:cNvGrpSpPr>
          <p:nvPr/>
        </p:nvGrpSpPr>
        <p:grpSpPr bwMode="auto">
          <a:xfrm>
            <a:off x="7246241" y="1231234"/>
            <a:ext cx="4052888" cy="1751012"/>
            <a:chOff x="3878" y="119"/>
            <a:chExt cx="2104" cy="909"/>
          </a:xfrm>
        </p:grpSpPr>
        <p:sp>
          <p:nvSpPr>
            <p:cNvPr id="6" name="Oval 8"/>
            <p:cNvSpPr>
              <a:spLocks noChangeArrowheads="1"/>
            </p:cNvSpPr>
            <p:nvPr/>
          </p:nvSpPr>
          <p:spPr bwMode="auto">
            <a:xfrm>
              <a:off x="4073" y="486"/>
              <a:ext cx="239" cy="22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fontAlgn="base"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  <a:r>
                <a:rPr lang="en-US" altLang="zh-CN" sz="1800" b="1" baseline="-25000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7" name="Oval 9"/>
            <p:cNvSpPr>
              <a:spLocks noChangeArrowheads="1"/>
            </p:cNvSpPr>
            <p:nvPr/>
          </p:nvSpPr>
          <p:spPr bwMode="auto">
            <a:xfrm>
              <a:off x="4455" y="253"/>
              <a:ext cx="239" cy="22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fontAlgn="base"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  <a:r>
                <a:rPr lang="en-US" altLang="zh-CN" sz="1800" b="1" baseline="-25000">
                  <a:solidFill>
                    <a:srgbClr val="000000"/>
                  </a:solidFill>
                  <a:latin typeface="Times New Roman" panose="02020603050405020304" pitchFamily="18" charset="0"/>
                </a:rPr>
                <a:t>3</a:t>
              </a:r>
            </a:p>
          </p:txBody>
        </p:sp>
        <p:grpSp>
          <p:nvGrpSpPr>
            <p:cNvPr id="8" name="Group 10"/>
            <p:cNvGrpSpPr>
              <a:grpSpLocks/>
            </p:cNvGrpSpPr>
            <p:nvPr/>
          </p:nvGrpSpPr>
          <p:grpSpPr bwMode="auto">
            <a:xfrm>
              <a:off x="4989" y="216"/>
              <a:ext cx="313" cy="289"/>
              <a:chOff x="0" y="0"/>
              <a:chExt cx="517" cy="517"/>
            </a:xfrm>
          </p:grpSpPr>
          <p:sp>
            <p:nvSpPr>
              <p:cNvPr id="27" name="Oval 1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17" cy="517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28" name="Oval 12"/>
              <p:cNvSpPr>
                <a:spLocks noChangeArrowheads="1"/>
              </p:cNvSpPr>
              <p:nvPr/>
            </p:nvSpPr>
            <p:spPr bwMode="auto">
              <a:xfrm>
                <a:off x="61" y="61"/>
                <a:ext cx="395" cy="395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marL="342900" indent="-3429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fontAlgn="base">
                  <a:spcAft>
                    <a:spcPct val="0"/>
                  </a:spcAft>
                  <a:buClr>
                    <a:srgbClr val="FFFFCC"/>
                  </a:buClr>
                  <a:buSzPct val="60000"/>
                  <a:buNone/>
                </a:pPr>
                <a:r>
                  <a:rPr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S</a:t>
                </a:r>
                <a:r>
                  <a:rPr lang="en-US" altLang="zh-CN" sz="1800" b="1" baseline="-250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4</a:t>
                </a:r>
              </a:p>
            </p:txBody>
          </p:sp>
        </p:grpSp>
        <p:sp>
          <p:nvSpPr>
            <p:cNvPr id="9" name="Text Box 13"/>
            <p:cNvSpPr txBox="1">
              <a:spLocks noChangeArrowheads="1"/>
            </p:cNvSpPr>
            <p:nvPr/>
          </p:nvSpPr>
          <p:spPr bwMode="auto">
            <a:xfrm>
              <a:off x="3878" y="119"/>
              <a:ext cx="426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0,1</a:t>
              </a:r>
            </a:p>
          </p:txBody>
        </p:sp>
        <p:sp>
          <p:nvSpPr>
            <p:cNvPr id="10" name="Text Box 14"/>
            <p:cNvSpPr txBox="1">
              <a:spLocks noChangeArrowheads="1"/>
            </p:cNvSpPr>
            <p:nvPr/>
          </p:nvSpPr>
          <p:spPr bwMode="auto">
            <a:xfrm>
              <a:off x="4205" y="201"/>
              <a:ext cx="164" cy="1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11" name="Text Box 15"/>
            <p:cNvSpPr txBox="1">
              <a:spLocks noChangeArrowheads="1"/>
            </p:cNvSpPr>
            <p:nvPr/>
          </p:nvSpPr>
          <p:spPr bwMode="auto">
            <a:xfrm>
              <a:off x="4227" y="798"/>
              <a:ext cx="165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2" name="Text Box 16"/>
            <p:cNvSpPr txBox="1">
              <a:spLocks noChangeArrowheads="1"/>
            </p:cNvSpPr>
            <p:nvPr/>
          </p:nvSpPr>
          <p:spPr bwMode="auto">
            <a:xfrm>
              <a:off x="4765" y="149"/>
              <a:ext cx="165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13" name="Text Box 17"/>
            <p:cNvSpPr txBox="1">
              <a:spLocks noChangeArrowheads="1"/>
            </p:cNvSpPr>
            <p:nvPr/>
          </p:nvSpPr>
          <p:spPr bwMode="auto">
            <a:xfrm>
              <a:off x="4777" y="838"/>
              <a:ext cx="165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4" name="Text Box 18"/>
            <p:cNvSpPr txBox="1">
              <a:spLocks noChangeArrowheads="1"/>
            </p:cNvSpPr>
            <p:nvPr/>
          </p:nvSpPr>
          <p:spPr bwMode="auto">
            <a:xfrm>
              <a:off x="5414" y="240"/>
              <a:ext cx="478" cy="1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0,1</a:t>
              </a:r>
            </a:p>
          </p:txBody>
        </p:sp>
        <p:grpSp>
          <p:nvGrpSpPr>
            <p:cNvPr id="15" name="Group 19"/>
            <p:cNvGrpSpPr>
              <a:grpSpLocks/>
            </p:cNvGrpSpPr>
            <p:nvPr/>
          </p:nvGrpSpPr>
          <p:grpSpPr bwMode="auto">
            <a:xfrm>
              <a:off x="4985" y="694"/>
              <a:ext cx="312" cy="289"/>
              <a:chOff x="0" y="0"/>
              <a:chExt cx="517" cy="517"/>
            </a:xfrm>
          </p:grpSpPr>
          <p:sp>
            <p:nvSpPr>
              <p:cNvPr id="25" name="Oval 20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17" cy="517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None/>
                </a:pPr>
                <a:endParaRPr lang="zh-CN" altLang="en-US" sz="1800">
                  <a:solidFill>
                    <a:srgbClr val="FFFFFF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26" name="Oval 21"/>
              <p:cNvSpPr>
                <a:spLocks noChangeArrowheads="1"/>
              </p:cNvSpPr>
              <p:nvPr/>
            </p:nvSpPr>
            <p:spPr bwMode="auto">
              <a:xfrm>
                <a:off x="61" y="61"/>
                <a:ext cx="395" cy="395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 marL="342900" indent="-3429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fontAlgn="base">
                  <a:spcAft>
                    <a:spcPct val="0"/>
                  </a:spcAft>
                  <a:buClr>
                    <a:srgbClr val="FFFFCC"/>
                  </a:buClr>
                  <a:buSzPct val="60000"/>
                  <a:buNone/>
                </a:pPr>
                <a:r>
                  <a:rPr lang="en-US" altLang="zh-CN" sz="18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S</a:t>
                </a:r>
                <a:r>
                  <a:rPr lang="en-US" altLang="zh-CN" sz="1800" b="1" baseline="-250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2</a:t>
                </a:r>
              </a:p>
            </p:txBody>
          </p:sp>
        </p:grpSp>
        <p:sp>
          <p:nvSpPr>
            <p:cNvPr id="16" name="Oval 22"/>
            <p:cNvSpPr>
              <a:spLocks noChangeArrowheads="1"/>
            </p:cNvSpPr>
            <p:nvPr/>
          </p:nvSpPr>
          <p:spPr bwMode="auto">
            <a:xfrm>
              <a:off x="4469" y="727"/>
              <a:ext cx="239" cy="22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fontAlgn="base"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 dirty="0">
                  <a:solidFill>
                    <a:srgbClr val="000000"/>
                  </a:solidFill>
                  <a:latin typeface="Times New Roman" panose="02020603050405020304" pitchFamily="18" charset="0"/>
                </a:rPr>
                <a:t>S</a:t>
              </a:r>
              <a:r>
                <a:rPr lang="en-US" altLang="zh-CN" sz="1800" b="1" baseline="-25000" dirty="0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cxnSp>
          <p:nvCxnSpPr>
            <p:cNvPr id="17" name="AutoShape 23"/>
            <p:cNvCxnSpPr>
              <a:cxnSpLocks noChangeShapeType="1"/>
              <a:stCxn id="6" idx="0"/>
              <a:endCxn id="7" idx="2"/>
            </p:cNvCxnSpPr>
            <p:nvPr/>
          </p:nvCxnSpPr>
          <p:spPr bwMode="auto">
            <a:xfrm rot="-5400000">
              <a:off x="4261" y="292"/>
              <a:ext cx="118" cy="258"/>
            </a:xfrm>
            <a:prstGeom prst="curvedConnector2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AutoShape 24"/>
            <p:cNvCxnSpPr>
              <a:cxnSpLocks noChangeShapeType="1"/>
              <a:stCxn id="16" idx="6"/>
              <a:endCxn id="25" idx="2"/>
            </p:cNvCxnSpPr>
            <p:nvPr/>
          </p:nvCxnSpPr>
          <p:spPr bwMode="auto">
            <a:xfrm>
              <a:off x="4716" y="837"/>
              <a:ext cx="261" cy="2"/>
            </a:xfrm>
            <a:prstGeom prst="straightConnector1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AutoShape 25"/>
            <p:cNvCxnSpPr>
              <a:cxnSpLocks noChangeShapeType="1"/>
              <a:stCxn id="7" idx="6"/>
              <a:endCxn id="27" idx="2"/>
            </p:cNvCxnSpPr>
            <p:nvPr/>
          </p:nvCxnSpPr>
          <p:spPr bwMode="auto">
            <a:xfrm flipV="1">
              <a:off x="4702" y="361"/>
              <a:ext cx="279" cy="2"/>
            </a:xfrm>
            <a:prstGeom prst="straightConnector1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AutoShape 26"/>
            <p:cNvCxnSpPr>
              <a:cxnSpLocks noChangeShapeType="1"/>
              <a:stCxn id="6" idx="4"/>
              <a:endCxn id="16" idx="2"/>
            </p:cNvCxnSpPr>
            <p:nvPr/>
          </p:nvCxnSpPr>
          <p:spPr bwMode="auto">
            <a:xfrm rot="16200000" flipH="1">
              <a:off x="4266" y="638"/>
              <a:ext cx="126" cy="272"/>
            </a:xfrm>
            <a:prstGeom prst="curvedConnector2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1" name="Text Box 30"/>
            <p:cNvSpPr txBox="1">
              <a:spLocks noChangeArrowheads="1"/>
            </p:cNvSpPr>
            <p:nvPr/>
          </p:nvSpPr>
          <p:spPr bwMode="auto">
            <a:xfrm>
              <a:off x="5420" y="730"/>
              <a:ext cx="562" cy="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fontAlgn="base">
                <a:spcBef>
                  <a:spcPct val="50000"/>
                </a:spcBef>
                <a:spcAft>
                  <a:spcPct val="0"/>
                </a:spcAft>
                <a:buClr>
                  <a:srgbClr val="FFFFCC"/>
                </a:buClr>
                <a:buSzPct val="60000"/>
                <a:buNone/>
              </a:pPr>
              <a:r>
                <a:rPr lang="en-US" altLang="zh-CN" sz="18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0,1</a:t>
              </a:r>
            </a:p>
          </p:txBody>
        </p:sp>
        <p:cxnSp>
          <p:nvCxnSpPr>
            <p:cNvPr id="22" name="AutoShape 31"/>
            <p:cNvCxnSpPr>
              <a:cxnSpLocks noChangeShapeType="1"/>
              <a:stCxn id="6" idx="3"/>
              <a:endCxn id="6" idx="1"/>
            </p:cNvCxnSpPr>
            <p:nvPr/>
          </p:nvCxnSpPr>
          <p:spPr bwMode="auto">
            <a:xfrm rot="5400000" flipH="1" flipV="1">
              <a:off x="4023" y="595"/>
              <a:ext cx="172" cy="1"/>
            </a:xfrm>
            <a:prstGeom prst="curvedConnector5">
              <a:avLst>
                <a:gd name="adj1" fmla="val -97676"/>
                <a:gd name="adj2" fmla="val -18700000"/>
                <a:gd name="adj3" fmla="val 197676"/>
              </a:avLst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AutoShape 33"/>
            <p:cNvCxnSpPr>
              <a:cxnSpLocks noChangeShapeType="1"/>
              <a:stCxn id="27" idx="7"/>
              <a:endCxn id="27" idx="5"/>
            </p:cNvCxnSpPr>
            <p:nvPr/>
          </p:nvCxnSpPr>
          <p:spPr bwMode="auto">
            <a:xfrm rot="5400000" flipV="1">
              <a:off x="5146" y="360"/>
              <a:ext cx="221" cy="1"/>
            </a:xfrm>
            <a:prstGeom prst="curvedConnector5">
              <a:avLst>
                <a:gd name="adj1" fmla="val -36653"/>
                <a:gd name="adj2" fmla="val 17800000"/>
                <a:gd name="adj3" fmla="val 142532"/>
              </a:avLst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AutoShape 34"/>
            <p:cNvCxnSpPr>
              <a:cxnSpLocks noChangeShapeType="1"/>
              <a:stCxn id="25" idx="7"/>
              <a:endCxn id="25" idx="5"/>
            </p:cNvCxnSpPr>
            <p:nvPr/>
          </p:nvCxnSpPr>
          <p:spPr bwMode="auto">
            <a:xfrm rot="5400000" flipV="1">
              <a:off x="5141" y="838"/>
              <a:ext cx="221" cy="1"/>
            </a:xfrm>
            <a:prstGeom prst="curvedConnector5">
              <a:avLst>
                <a:gd name="adj1" fmla="val -33940"/>
                <a:gd name="adj2" fmla="val 18400000"/>
                <a:gd name="adj3" fmla="val 145245"/>
              </a:avLst>
            </a:prstGeom>
            <a:noFill/>
            <a:ln w="28575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1" name="Group 50"/>
          <p:cNvGrpSpPr>
            <a:grpSpLocks/>
          </p:cNvGrpSpPr>
          <p:nvPr/>
        </p:nvGrpSpPr>
        <p:grpSpPr bwMode="auto">
          <a:xfrm>
            <a:off x="1453725" y="1535308"/>
            <a:ext cx="3457575" cy="1782762"/>
            <a:chOff x="3580" y="267"/>
            <a:chExt cx="2178" cy="1123"/>
          </a:xfrm>
        </p:grpSpPr>
        <p:sp>
          <p:nvSpPr>
            <p:cNvPr id="52" name="Oval 10"/>
            <p:cNvSpPr>
              <a:spLocks noChangeArrowheads="1"/>
            </p:cNvSpPr>
            <p:nvPr/>
          </p:nvSpPr>
          <p:spPr bwMode="auto">
            <a:xfrm>
              <a:off x="5138" y="679"/>
              <a:ext cx="292" cy="293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zh-CN" altLang="en-US" sz="1800">
                <a:latin typeface="Arial" panose="020B0604020202020204" pitchFamily="34" charset="0"/>
              </a:endParaRPr>
            </a:p>
          </p:txBody>
        </p:sp>
        <p:sp>
          <p:nvSpPr>
            <p:cNvPr id="53" name="Oval 11"/>
            <p:cNvSpPr>
              <a:spLocks noChangeArrowheads="1"/>
            </p:cNvSpPr>
            <p:nvPr/>
          </p:nvSpPr>
          <p:spPr bwMode="auto">
            <a:xfrm>
              <a:off x="3580" y="721"/>
              <a:ext cx="210" cy="21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dirty="0" smtClean="0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  <a:endPara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4" name="Oval 12"/>
            <p:cNvSpPr>
              <a:spLocks noChangeArrowheads="1"/>
            </p:cNvSpPr>
            <p:nvPr/>
          </p:nvSpPr>
          <p:spPr bwMode="auto">
            <a:xfrm>
              <a:off x="4334" y="344"/>
              <a:ext cx="210" cy="209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dirty="0" smtClean="0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  <a:endPara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5" name="Oval 13"/>
            <p:cNvSpPr>
              <a:spLocks noChangeArrowheads="1"/>
            </p:cNvSpPr>
            <p:nvPr/>
          </p:nvSpPr>
          <p:spPr bwMode="auto">
            <a:xfrm>
              <a:off x="4334" y="1057"/>
              <a:ext cx="210" cy="209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 dirty="0" smtClean="0">
                  <a:solidFill>
                    <a:srgbClr val="000000"/>
                  </a:solidFill>
                  <a:latin typeface="Times New Roman" panose="02020603050405020304" pitchFamily="18" charset="0"/>
                </a:rPr>
                <a:t>2</a:t>
              </a:r>
              <a:endParaRPr lang="en-US" altLang="zh-CN" sz="2000" b="1" i="1" dirty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6" name="Oval 14"/>
            <p:cNvSpPr>
              <a:spLocks noChangeArrowheads="1"/>
            </p:cNvSpPr>
            <p:nvPr/>
          </p:nvSpPr>
          <p:spPr bwMode="auto">
            <a:xfrm>
              <a:off x="5179" y="720"/>
              <a:ext cx="210" cy="210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dirty="0" smtClean="0">
                  <a:solidFill>
                    <a:srgbClr val="000000"/>
                  </a:solidFill>
                  <a:latin typeface="Times New Roman" panose="02020603050405020304" pitchFamily="18" charset="0"/>
                </a:rPr>
                <a:t>3</a:t>
              </a:r>
              <a:endParaRPr lang="en-US" altLang="zh-CN" sz="2000" b="1" dirty="0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7" name="未知"/>
            <p:cNvSpPr>
              <a:spLocks/>
            </p:cNvSpPr>
            <p:nvPr/>
          </p:nvSpPr>
          <p:spPr bwMode="auto">
            <a:xfrm>
              <a:off x="3706" y="421"/>
              <a:ext cx="628" cy="300"/>
            </a:xfrm>
            <a:custGeom>
              <a:avLst/>
              <a:gdLst>
                <a:gd name="T0" fmla="*/ 0 w 680"/>
                <a:gd name="T1" fmla="*/ 277 h 325"/>
                <a:gd name="T2" fmla="*/ 194 w 680"/>
                <a:gd name="T3" fmla="*/ 45 h 325"/>
                <a:gd name="T4" fmla="*/ 580 w 680"/>
                <a:gd name="T5" fmla="*/ 6 h 32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80" h="325">
                  <a:moveTo>
                    <a:pt x="0" y="325"/>
                  </a:moveTo>
                  <a:cubicBezTo>
                    <a:pt x="57" y="215"/>
                    <a:pt x="114" y="106"/>
                    <a:pt x="227" y="53"/>
                  </a:cubicBezTo>
                  <a:cubicBezTo>
                    <a:pt x="340" y="0"/>
                    <a:pt x="510" y="3"/>
                    <a:pt x="680" y="7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8" name="未知"/>
            <p:cNvSpPr>
              <a:spLocks/>
            </p:cNvSpPr>
            <p:nvPr/>
          </p:nvSpPr>
          <p:spPr bwMode="auto">
            <a:xfrm flipV="1">
              <a:off x="3706" y="937"/>
              <a:ext cx="628" cy="245"/>
            </a:xfrm>
            <a:custGeom>
              <a:avLst/>
              <a:gdLst>
                <a:gd name="T0" fmla="*/ 0 w 680"/>
                <a:gd name="T1" fmla="*/ 185 h 325"/>
                <a:gd name="T2" fmla="*/ 194 w 680"/>
                <a:gd name="T3" fmla="*/ 30 h 325"/>
                <a:gd name="T4" fmla="*/ 580 w 680"/>
                <a:gd name="T5" fmla="*/ 4 h 32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680" h="325">
                  <a:moveTo>
                    <a:pt x="0" y="325"/>
                  </a:moveTo>
                  <a:cubicBezTo>
                    <a:pt x="57" y="215"/>
                    <a:pt x="114" y="106"/>
                    <a:pt x="227" y="53"/>
                  </a:cubicBezTo>
                  <a:cubicBezTo>
                    <a:pt x="340" y="0"/>
                    <a:pt x="510" y="3"/>
                    <a:pt x="680" y="7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9" name="未知"/>
            <p:cNvSpPr>
              <a:spLocks/>
            </p:cNvSpPr>
            <p:nvPr/>
          </p:nvSpPr>
          <p:spPr bwMode="auto">
            <a:xfrm>
              <a:off x="4544" y="393"/>
              <a:ext cx="636" cy="327"/>
            </a:xfrm>
            <a:custGeom>
              <a:avLst/>
              <a:gdLst>
                <a:gd name="T0" fmla="*/ 0 w 817"/>
                <a:gd name="T1" fmla="*/ 58 h 265"/>
                <a:gd name="T2" fmla="*/ 275 w 817"/>
                <a:gd name="T3" fmla="*/ 58 h 265"/>
                <a:gd name="T4" fmla="*/ 495 w 817"/>
                <a:gd name="T5" fmla="*/ 404 h 26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817" h="265">
                  <a:moveTo>
                    <a:pt x="0" y="38"/>
                  </a:moveTo>
                  <a:cubicBezTo>
                    <a:pt x="159" y="19"/>
                    <a:pt x="318" y="0"/>
                    <a:pt x="454" y="38"/>
                  </a:cubicBezTo>
                  <a:cubicBezTo>
                    <a:pt x="590" y="76"/>
                    <a:pt x="703" y="170"/>
                    <a:pt x="817" y="265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60" name="Text Box 18"/>
            <p:cNvSpPr txBox="1">
              <a:spLocks noChangeArrowheads="1"/>
            </p:cNvSpPr>
            <p:nvPr/>
          </p:nvSpPr>
          <p:spPr bwMode="auto">
            <a:xfrm>
              <a:off x="3794" y="267"/>
              <a:ext cx="25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61" name="Text Box 19"/>
            <p:cNvSpPr txBox="1">
              <a:spLocks noChangeArrowheads="1"/>
            </p:cNvSpPr>
            <p:nvPr/>
          </p:nvSpPr>
          <p:spPr bwMode="auto">
            <a:xfrm>
              <a:off x="3956" y="1139"/>
              <a:ext cx="25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62" name="Text Box 20"/>
            <p:cNvSpPr txBox="1">
              <a:spLocks noChangeArrowheads="1"/>
            </p:cNvSpPr>
            <p:nvPr/>
          </p:nvSpPr>
          <p:spPr bwMode="auto">
            <a:xfrm>
              <a:off x="4945" y="300"/>
              <a:ext cx="25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63" name="Text Box 21"/>
            <p:cNvSpPr txBox="1">
              <a:spLocks noChangeArrowheads="1"/>
            </p:cNvSpPr>
            <p:nvPr/>
          </p:nvSpPr>
          <p:spPr bwMode="auto">
            <a:xfrm>
              <a:off x="4879" y="1140"/>
              <a:ext cx="25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64" name="Text Box 23"/>
            <p:cNvSpPr txBox="1">
              <a:spLocks noChangeArrowheads="1"/>
            </p:cNvSpPr>
            <p:nvPr/>
          </p:nvSpPr>
          <p:spPr bwMode="auto">
            <a:xfrm>
              <a:off x="5338" y="1053"/>
              <a:ext cx="420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a,b</a:t>
              </a:r>
            </a:p>
          </p:txBody>
        </p:sp>
        <p:sp>
          <p:nvSpPr>
            <p:cNvPr id="65" name="未知"/>
            <p:cNvSpPr>
              <a:spLocks/>
            </p:cNvSpPr>
            <p:nvPr/>
          </p:nvSpPr>
          <p:spPr bwMode="auto">
            <a:xfrm flipV="1">
              <a:off x="4550" y="930"/>
              <a:ext cx="637" cy="251"/>
            </a:xfrm>
            <a:custGeom>
              <a:avLst/>
              <a:gdLst>
                <a:gd name="T0" fmla="*/ 0 w 817"/>
                <a:gd name="T1" fmla="*/ 34 h 265"/>
                <a:gd name="T2" fmla="*/ 276 w 817"/>
                <a:gd name="T3" fmla="*/ 34 h 265"/>
                <a:gd name="T4" fmla="*/ 497 w 817"/>
                <a:gd name="T5" fmla="*/ 238 h 265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817" h="265">
                  <a:moveTo>
                    <a:pt x="0" y="38"/>
                  </a:moveTo>
                  <a:cubicBezTo>
                    <a:pt x="159" y="19"/>
                    <a:pt x="318" y="0"/>
                    <a:pt x="454" y="38"/>
                  </a:cubicBezTo>
                  <a:cubicBezTo>
                    <a:pt x="590" y="76"/>
                    <a:pt x="703" y="170"/>
                    <a:pt x="817" y="265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66" name="未知"/>
            <p:cNvSpPr>
              <a:spLocks/>
            </p:cNvSpPr>
            <p:nvPr/>
          </p:nvSpPr>
          <p:spPr bwMode="auto">
            <a:xfrm>
              <a:off x="4299" y="553"/>
              <a:ext cx="84" cy="502"/>
            </a:xfrm>
            <a:custGeom>
              <a:avLst/>
              <a:gdLst>
                <a:gd name="T0" fmla="*/ 78 w 91"/>
                <a:gd name="T1" fmla="*/ 0 h 544"/>
                <a:gd name="T2" fmla="*/ 0 w 91"/>
                <a:gd name="T3" fmla="*/ 270 h 544"/>
                <a:gd name="T4" fmla="*/ 78 w 91"/>
                <a:gd name="T5" fmla="*/ 463 h 54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91" h="544">
                  <a:moveTo>
                    <a:pt x="91" y="0"/>
                  </a:moveTo>
                  <a:cubicBezTo>
                    <a:pt x="45" y="113"/>
                    <a:pt x="0" y="226"/>
                    <a:pt x="0" y="317"/>
                  </a:cubicBezTo>
                  <a:cubicBezTo>
                    <a:pt x="0" y="408"/>
                    <a:pt x="45" y="476"/>
                    <a:pt x="91" y="544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67" name="未知"/>
            <p:cNvSpPr>
              <a:spLocks/>
            </p:cNvSpPr>
            <p:nvPr/>
          </p:nvSpPr>
          <p:spPr bwMode="auto">
            <a:xfrm flipH="1" flipV="1">
              <a:off x="4467" y="553"/>
              <a:ext cx="126" cy="502"/>
            </a:xfrm>
            <a:custGeom>
              <a:avLst/>
              <a:gdLst>
                <a:gd name="T0" fmla="*/ 174 w 91"/>
                <a:gd name="T1" fmla="*/ 0 h 544"/>
                <a:gd name="T2" fmla="*/ 0 w 91"/>
                <a:gd name="T3" fmla="*/ 270 h 544"/>
                <a:gd name="T4" fmla="*/ 174 w 91"/>
                <a:gd name="T5" fmla="*/ 463 h 54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91" h="544">
                  <a:moveTo>
                    <a:pt x="91" y="0"/>
                  </a:moveTo>
                  <a:cubicBezTo>
                    <a:pt x="45" y="113"/>
                    <a:pt x="0" y="226"/>
                    <a:pt x="0" y="317"/>
                  </a:cubicBezTo>
                  <a:cubicBezTo>
                    <a:pt x="0" y="408"/>
                    <a:pt x="45" y="476"/>
                    <a:pt x="91" y="544"/>
                  </a:cubicBezTo>
                </a:path>
              </a:pathLst>
            </a:custGeom>
            <a:noFill/>
            <a:ln w="25400" cap="flat" cmpd="sng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68" name="Text Box 27"/>
            <p:cNvSpPr txBox="1">
              <a:spLocks noChangeArrowheads="1"/>
            </p:cNvSpPr>
            <p:nvPr/>
          </p:nvSpPr>
          <p:spPr bwMode="auto">
            <a:xfrm>
              <a:off x="4598" y="729"/>
              <a:ext cx="25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69" name="Text Box 28"/>
            <p:cNvSpPr txBox="1">
              <a:spLocks noChangeArrowheads="1"/>
            </p:cNvSpPr>
            <p:nvPr/>
          </p:nvSpPr>
          <p:spPr bwMode="auto">
            <a:xfrm>
              <a:off x="4070" y="634"/>
              <a:ext cx="25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marL="342900" indent="-3429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2000" b="1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cxnSp>
          <p:nvCxnSpPr>
            <p:cNvPr id="70" name="AutoShape 29"/>
            <p:cNvCxnSpPr>
              <a:cxnSpLocks noChangeShapeType="1"/>
              <a:stCxn id="52" idx="7"/>
              <a:endCxn id="52" idx="5"/>
            </p:cNvCxnSpPr>
            <p:nvPr/>
          </p:nvCxnSpPr>
          <p:spPr bwMode="auto">
            <a:xfrm rot="5400000" flipV="1">
              <a:off x="5276" y="825"/>
              <a:ext cx="223" cy="1"/>
            </a:xfrm>
            <a:prstGeom prst="curvedConnector5">
              <a:avLst>
                <a:gd name="adj1" fmla="val -51125"/>
                <a:gd name="adj2" fmla="val 21800000"/>
                <a:gd name="adj3" fmla="val 151120"/>
              </a:avLst>
            </a:prstGeom>
            <a:noFill/>
            <a:ln w="25400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71" name="Text Box 29"/>
          <p:cNvSpPr txBox="1">
            <a:spLocks noChangeArrowheads="1"/>
          </p:cNvSpPr>
          <p:nvPr/>
        </p:nvSpPr>
        <p:spPr bwMode="auto">
          <a:xfrm>
            <a:off x="1145623" y="4366833"/>
            <a:ext cx="4248404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CN" altLang="en-US" sz="2000" b="1" dirty="0">
                <a:solidFill>
                  <a:srgbClr val="011893"/>
                </a:solidFill>
                <a:latin typeface="Arial" charset="0"/>
              </a:rPr>
              <a:t>Ｌ（Ｍ）＝｛</a:t>
            </a:r>
            <a:r>
              <a:rPr lang="en-US" altLang="zh-CN" sz="2000" b="1" dirty="0" err="1">
                <a:solidFill>
                  <a:srgbClr val="011893"/>
                </a:solidFill>
                <a:latin typeface="Arial" charset="0"/>
              </a:rPr>
              <a:t>a,b</a:t>
            </a:r>
            <a:r>
              <a:rPr lang="en-US" altLang="zh-CN" sz="2000" b="1" dirty="0">
                <a:solidFill>
                  <a:srgbClr val="011893"/>
                </a:solidFill>
                <a:latin typeface="Arial" charset="0"/>
              </a:rPr>
              <a:t>}</a:t>
            </a:r>
            <a:r>
              <a:rPr lang="en-US" altLang="zh-CN" sz="2000" b="1" baseline="30000" dirty="0">
                <a:solidFill>
                  <a:srgbClr val="011893"/>
                </a:solidFill>
                <a:latin typeface="Arial" charset="0"/>
              </a:rPr>
              <a:t>†</a:t>
            </a:r>
            <a:r>
              <a:rPr lang="zh-CN" altLang="en-US" sz="2000" b="1" dirty="0">
                <a:solidFill>
                  <a:srgbClr val="011893"/>
                </a:solidFill>
                <a:latin typeface="Arial" charset="0"/>
              </a:rPr>
              <a:t>且至少含有相继两个</a:t>
            </a:r>
            <a:r>
              <a:rPr lang="en-US" altLang="zh-CN" sz="2000" b="1" dirty="0">
                <a:solidFill>
                  <a:srgbClr val="011893"/>
                </a:solidFill>
                <a:latin typeface="Arial" charset="0"/>
              </a:rPr>
              <a:t>a</a:t>
            </a:r>
            <a:r>
              <a:rPr lang="zh-CN" altLang="en-US" sz="2000" b="1" dirty="0">
                <a:solidFill>
                  <a:srgbClr val="011893"/>
                </a:solidFill>
                <a:latin typeface="Arial" charset="0"/>
              </a:rPr>
              <a:t>或相继两个</a:t>
            </a:r>
            <a:r>
              <a:rPr lang="en-US" altLang="zh-CN" sz="2000" b="1" dirty="0">
                <a:solidFill>
                  <a:srgbClr val="011893"/>
                </a:solidFill>
                <a:latin typeface="Arial" charset="0"/>
              </a:rPr>
              <a:t>b</a:t>
            </a:r>
          </a:p>
        </p:txBody>
      </p:sp>
      <p:sp>
        <p:nvSpPr>
          <p:cNvPr id="72" name="矩形 71"/>
          <p:cNvSpPr/>
          <p:nvPr/>
        </p:nvSpPr>
        <p:spPr>
          <a:xfrm>
            <a:off x="6643776" y="4312616"/>
            <a:ext cx="82281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dirty="0" smtClean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L</a:t>
            </a:r>
            <a:r>
              <a:rPr lang="zh-CN" altLang="en-US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{0, 1}</a:t>
            </a:r>
            <a:r>
              <a:rPr lang="en-US" altLang="zh-CN" sz="2400" b="1" baseline="30000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+</a:t>
            </a:r>
            <a:r>
              <a:rPr lang="en-US" altLang="zh-CN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en-US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且含有相连</a:t>
            </a:r>
            <a:r>
              <a:rPr lang="en-US" altLang="zh-CN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0</a:t>
            </a:r>
            <a:r>
              <a:rPr lang="zh-CN" altLang="en-US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或相连</a:t>
            </a:r>
            <a:r>
              <a:rPr lang="en-US" altLang="zh-CN" sz="2400" b="1" dirty="0">
                <a:solidFill>
                  <a:srgbClr val="993366"/>
                </a:solidFill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endParaRPr lang="zh-CN" altLang="en-US" sz="2400" b="1" dirty="0">
              <a:solidFill>
                <a:srgbClr val="993366"/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479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F6870354-F40B-43E4-B9BF-DB23F87A5073}" type="slidenum">
              <a:rPr lang="en-US" altLang="zh-CN"/>
              <a:pPr eaLnBrk="1" hangingPunct="1"/>
              <a:t>21</a:t>
            </a:fld>
            <a:endParaRPr lang="en-US" altLang="zh-CN"/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>
          <a:xfrm>
            <a:off x="2063750" y="260350"/>
            <a:ext cx="7056438" cy="118745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3600" b="1" dirty="0">
                <a:solidFill>
                  <a:srgbClr val="FEFB69"/>
                </a:solidFill>
                <a:latin typeface="宋体" pitchFamily="2" charset="-122"/>
              </a:rPr>
              <a:t/>
            </a:r>
            <a:br>
              <a:rPr lang="zh-CN" altLang="en-US" sz="3600" b="1" dirty="0">
                <a:solidFill>
                  <a:srgbClr val="FEFB69"/>
                </a:solidFill>
                <a:latin typeface="宋体" pitchFamily="2" charset="-122"/>
              </a:rPr>
            </a:br>
            <a:r>
              <a:rPr lang="zh-CN" altLang="en-US" sz="3600" b="1" dirty="0">
                <a:solidFill>
                  <a:srgbClr val="FEFB69"/>
                </a:solidFill>
                <a:latin typeface="宋体" pitchFamily="2" charset="-122"/>
              </a:rPr>
              <a:t>  </a:t>
            </a:r>
            <a:r>
              <a:rPr lang="zh-CN" altLang="en-US" sz="3600" b="1" dirty="0">
                <a:solidFill>
                  <a:srgbClr val="FFC000"/>
                </a:solidFill>
                <a:latin typeface="宋体" pitchFamily="2" charset="-122"/>
              </a:rPr>
              <a:t>四</a:t>
            </a:r>
            <a:r>
              <a:rPr lang="zh-CN" altLang="en-US" sz="3200" b="1" dirty="0">
                <a:solidFill>
                  <a:srgbClr val="FFC000"/>
                </a:solidFill>
                <a:latin typeface="宋体" pitchFamily="2" charset="-122"/>
              </a:rPr>
              <a:t>、</a:t>
            </a:r>
            <a:r>
              <a:rPr lang="en-US" altLang="zh-CN" sz="3200" b="1" dirty="0">
                <a:solidFill>
                  <a:srgbClr val="FFC000"/>
                </a:solidFill>
                <a:latin typeface="宋体" pitchFamily="2" charset="-122"/>
              </a:rPr>
              <a:t>DFA</a:t>
            </a:r>
            <a:r>
              <a:rPr lang="zh-CN" altLang="en-US" sz="3200" b="1" dirty="0">
                <a:solidFill>
                  <a:srgbClr val="FFC000"/>
                </a:solidFill>
                <a:latin typeface="宋体" pitchFamily="2" charset="-122"/>
              </a:rPr>
              <a:t>与</a:t>
            </a:r>
            <a:r>
              <a:rPr lang="en-US" altLang="zh-CN" sz="3200" b="1" dirty="0">
                <a:solidFill>
                  <a:srgbClr val="FFC000"/>
                </a:solidFill>
                <a:latin typeface="宋体" pitchFamily="2" charset="-122"/>
              </a:rPr>
              <a:t>NFA</a:t>
            </a:r>
            <a:r>
              <a:rPr lang="zh-CN" altLang="en-US" sz="3200" b="1" dirty="0">
                <a:solidFill>
                  <a:srgbClr val="FFC000"/>
                </a:solidFill>
                <a:latin typeface="宋体" pitchFamily="2" charset="-122"/>
              </a:rPr>
              <a:t>的关系</a:t>
            </a:r>
          </a:p>
        </p:txBody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47850" y="2276476"/>
            <a:ext cx="8820150" cy="2828925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400" b="1" dirty="0">
                <a:solidFill>
                  <a:schemeClr val="folHlink"/>
                </a:solidFill>
                <a:latin typeface="宋体" panose="02010600030101010101" pitchFamily="2" charset="-122"/>
              </a:rPr>
              <a:t>  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定理</a:t>
            </a:r>
            <a:r>
              <a:rPr lang="zh-CN" altLang="en-US" sz="2400" dirty="0">
                <a:solidFill>
                  <a:srgbClr val="FF3300"/>
                </a:solidFill>
              </a:rPr>
              <a:t>：</a:t>
            </a:r>
            <a:r>
              <a:rPr lang="zh-CN" altLang="en-US" sz="2400" b="1" dirty="0">
                <a:latin typeface="宋体" panose="02010600030101010101" pitchFamily="2" charset="-122"/>
              </a:rPr>
              <a:t>对于字母表</a:t>
            </a:r>
            <a:r>
              <a:rPr lang="en-US" altLang="zh-CN" sz="2400" b="1" dirty="0">
                <a:latin typeface="宋体" panose="02010600030101010101" pitchFamily="2" charset="-122"/>
              </a:rPr>
              <a:t>V</a:t>
            </a:r>
            <a:r>
              <a:rPr lang="en-US" altLang="zh-CN" sz="2400" b="1" baseline="-25000" dirty="0">
                <a:latin typeface="宋体" panose="02010600030101010101" pitchFamily="2" charset="-122"/>
              </a:rPr>
              <a:t>T</a:t>
            </a:r>
            <a:r>
              <a:rPr lang="zh-CN" altLang="en-US" sz="2400" b="1" dirty="0">
                <a:latin typeface="宋体" panose="02010600030101010101" pitchFamily="2" charset="-122"/>
              </a:rPr>
              <a:t>上任一（</a:t>
            </a:r>
            <a:r>
              <a:rPr lang="en-US" altLang="zh-CN" sz="2400" b="1" dirty="0">
                <a:latin typeface="宋体" panose="02010600030101010101" pitchFamily="2" charset="-122"/>
              </a:rPr>
              <a:t>NFA</a:t>
            </a:r>
            <a:r>
              <a:rPr lang="zh-CN" altLang="en-US" sz="2400" b="1" dirty="0">
                <a:latin typeface="宋体" panose="02010600030101010101" pitchFamily="2" charset="-122"/>
              </a:rPr>
              <a:t>）</a:t>
            </a:r>
            <a:r>
              <a:rPr lang="en-US" altLang="zh-CN" sz="2400" b="1" dirty="0">
                <a:latin typeface="宋体" panose="02010600030101010101" pitchFamily="2" charset="-122"/>
              </a:rPr>
              <a:t>M</a:t>
            </a:r>
            <a:r>
              <a:rPr lang="zh-CN" altLang="en-US" sz="2400" b="1" dirty="0">
                <a:latin typeface="宋体" panose="02010600030101010101" pitchFamily="2" charset="-122"/>
              </a:rPr>
              <a:t>，其接受语言为</a:t>
            </a:r>
            <a:r>
              <a:rPr lang="en-US" altLang="zh-CN" sz="2400" b="1" dirty="0">
                <a:latin typeface="宋体" panose="02010600030101010101" pitchFamily="2" charset="-122"/>
              </a:rPr>
              <a:t>L</a:t>
            </a:r>
            <a:r>
              <a:rPr lang="zh-CN" altLang="en-US" sz="2400" b="1" dirty="0">
                <a:latin typeface="宋体" panose="02010600030101010101" pitchFamily="2" charset="-122"/>
              </a:rPr>
              <a:t>（</a:t>
            </a:r>
            <a:r>
              <a:rPr lang="en-US" altLang="zh-CN" sz="2400" b="1" dirty="0">
                <a:latin typeface="宋体" panose="02010600030101010101" pitchFamily="2" charset="-122"/>
              </a:rPr>
              <a:t>M</a:t>
            </a:r>
            <a:r>
              <a:rPr lang="zh-CN" altLang="en-US" sz="2400" b="1" dirty="0">
                <a:latin typeface="宋体" panose="02010600030101010101" pitchFamily="2" charset="-122"/>
              </a:rPr>
              <a:t>），</a:t>
            </a:r>
            <a:r>
              <a:rPr lang="zh-CN" altLang="en-US" sz="2400" b="1" dirty="0"/>
              <a:t> </a:t>
            </a:r>
            <a:r>
              <a:rPr lang="zh-CN" altLang="en-US" sz="2400" b="1" dirty="0">
                <a:latin typeface="宋体" panose="02010600030101010101" pitchFamily="2" charset="-122"/>
              </a:rPr>
              <a:t>必存在</a:t>
            </a:r>
            <a:r>
              <a:rPr lang="en-US" altLang="zh-CN" sz="2400" b="1" dirty="0">
                <a:latin typeface="宋体" panose="02010600030101010101" pitchFamily="2" charset="-122"/>
              </a:rPr>
              <a:t>V</a:t>
            </a:r>
            <a:r>
              <a:rPr lang="en-US" altLang="zh-CN" sz="2400" b="1" baseline="-25000" dirty="0">
                <a:latin typeface="宋体" panose="02010600030101010101" pitchFamily="2" charset="-122"/>
              </a:rPr>
              <a:t>T</a:t>
            </a:r>
            <a:r>
              <a:rPr lang="zh-CN" altLang="en-US" sz="2400" b="1" dirty="0">
                <a:latin typeface="宋体" panose="02010600030101010101" pitchFamily="2" charset="-122"/>
              </a:rPr>
              <a:t>上与</a:t>
            </a:r>
            <a:r>
              <a:rPr lang="en-US" altLang="zh-CN" sz="2400" b="1" dirty="0">
                <a:latin typeface="宋体" panose="02010600030101010101" pitchFamily="2" charset="-122"/>
              </a:rPr>
              <a:t>M</a:t>
            </a:r>
            <a:r>
              <a:rPr lang="zh-CN" altLang="en-US" sz="2400" b="1" dirty="0">
                <a:latin typeface="宋体" panose="02010600030101010101" pitchFamily="2" charset="-122"/>
              </a:rPr>
              <a:t>等价的（</a:t>
            </a:r>
            <a:r>
              <a:rPr lang="en-US" altLang="zh-CN" sz="2400" b="1" dirty="0">
                <a:latin typeface="宋体" panose="02010600030101010101" pitchFamily="2" charset="-122"/>
              </a:rPr>
              <a:t>DFA</a:t>
            </a:r>
            <a:r>
              <a:rPr lang="zh-CN" altLang="en-US" sz="2400" b="1" dirty="0">
                <a:latin typeface="宋体" panose="02010600030101010101" pitchFamily="2" charset="-122"/>
              </a:rPr>
              <a:t>）</a:t>
            </a:r>
            <a:r>
              <a:rPr lang="en-US" altLang="zh-CN" sz="2400" b="1" dirty="0">
                <a:latin typeface="宋体" panose="02010600030101010101" pitchFamily="2" charset="-122"/>
              </a:rPr>
              <a:t>M′</a:t>
            </a:r>
            <a:r>
              <a:rPr lang="zh-CN" altLang="en-US" sz="2400" b="1" dirty="0">
                <a:latin typeface="宋体" panose="02010600030101010101" pitchFamily="2" charset="-122"/>
              </a:rPr>
              <a:t>，使得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         </a:t>
            </a:r>
            <a:r>
              <a:rPr lang="en-US" altLang="zh-CN" sz="2400" b="1" dirty="0">
                <a:latin typeface="宋体" panose="02010600030101010101" pitchFamily="2" charset="-122"/>
              </a:rPr>
              <a:t>L</a:t>
            </a:r>
            <a:r>
              <a:rPr lang="zh-CN" altLang="en-US" sz="2400" b="1" dirty="0">
                <a:latin typeface="宋体" panose="02010600030101010101" pitchFamily="2" charset="-122"/>
              </a:rPr>
              <a:t>（</a:t>
            </a:r>
            <a:r>
              <a:rPr lang="en-US" altLang="zh-CN" sz="2400" b="1" dirty="0">
                <a:latin typeface="宋体" panose="02010600030101010101" pitchFamily="2" charset="-122"/>
              </a:rPr>
              <a:t>M′</a:t>
            </a:r>
            <a:r>
              <a:rPr lang="zh-CN" altLang="en-US" sz="2400" b="1" dirty="0">
                <a:latin typeface="宋体" panose="02010600030101010101" pitchFamily="2" charset="-122"/>
              </a:rPr>
              <a:t>）＝</a:t>
            </a:r>
            <a:r>
              <a:rPr lang="en-US" altLang="zh-CN" sz="2400" b="1" dirty="0">
                <a:latin typeface="宋体" panose="02010600030101010101" pitchFamily="2" charset="-122"/>
              </a:rPr>
              <a:t>L</a:t>
            </a:r>
            <a:r>
              <a:rPr lang="zh-CN" altLang="en-US" sz="2400" b="1" dirty="0">
                <a:latin typeface="宋体" panose="02010600030101010101" pitchFamily="2" charset="-122"/>
              </a:rPr>
              <a:t>（</a:t>
            </a:r>
            <a:r>
              <a:rPr lang="en-US" altLang="zh-CN" sz="2400" b="1" dirty="0">
                <a:latin typeface="宋体" panose="02010600030101010101" pitchFamily="2" charset="-122"/>
              </a:rPr>
              <a:t>M</a:t>
            </a:r>
            <a:r>
              <a:rPr lang="zh-CN" altLang="en-US" sz="2400" b="1" dirty="0">
                <a:latin typeface="宋体" panose="02010600030101010101" pitchFamily="2" charset="-122"/>
              </a:rPr>
              <a:t>）。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zh-CN" altLang="en-US" sz="2400" b="1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   因此，对于任一个（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NFA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M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，我们总能构造出与其等价的（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DFA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） 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M′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582900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2AE3E0BF-162B-4BF2-B514-24FD57EACCB6}" type="slidenum">
              <a:rPr lang="en-US" altLang="zh-CN"/>
              <a:pPr eaLnBrk="1" hangingPunct="1"/>
              <a:t>22</a:t>
            </a:fld>
            <a:endParaRPr lang="en-US" altLang="zh-CN"/>
          </a:p>
        </p:txBody>
      </p:sp>
      <p:sp>
        <p:nvSpPr>
          <p:cNvPr id="518149" name="Rectangle 5"/>
          <p:cNvSpPr>
            <a:spLocks noChangeArrowheads="1"/>
          </p:cNvSpPr>
          <p:nvPr/>
        </p:nvSpPr>
        <p:spPr bwMode="auto">
          <a:xfrm>
            <a:off x="1524001" y="914400"/>
            <a:ext cx="9838943" cy="4866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latin typeface="宋体" pitchFamily="2" charset="-122"/>
                <a:cs typeface="Courier New" pitchFamily="49" charset="0"/>
              </a:rPr>
              <a:t>设</a:t>
            </a:r>
            <a:r>
              <a:rPr lang="zh-CN" altLang="en-US" sz="2000" b="1" dirty="0">
                <a:latin typeface="宋体" pitchFamily="2" charset="-122"/>
              </a:rPr>
              <a:t>（</a:t>
            </a:r>
            <a:r>
              <a:rPr lang="en-US" altLang="zh-CN" sz="2000" b="1" dirty="0">
                <a:latin typeface="宋体" pitchFamily="2" charset="-122"/>
              </a:rPr>
              <a:t>NFA</a:t>
            </a:r>
            <a:r>
              <a:rPr lang="zh-CN" altLang="en-US" sz="2000" b="1" dirty="0">
                <a:latin typeface="宋体" pitchFamily="2" charset="-122"/>
              </a:rPr>
              <a:t>）</a:t>
            </a:r>
            <a:r>
              <a:rPr lang="en-US" altLang="zh-CN" sz="2000" b="1" dirty="0">
                <a:latin typeface="宋体" pitchFamily="2" charset="-122"/>
              </a:rPr>
              <a:t>M=</a:t>
            </a:r>
            <a:r>
              <a:rPr lang="zh-CN" altLang="en-US" sz="2000" b="1" dirty="0">
                <a:latin typeface="宋体" pitchFamily="2" charset="-122"/>
              </a:rPr>
              <a:t>（</a:t>
            </a:r>
            <a:r>
              <a:rPr lang="zh-CN" altLang="en-US" sz="2000" b="1" dirty="0">
                <a:latin typeface="宋体" pitchFamily="2" charset="-122"/>
                <a:cs typeface="Courier New" pitchFamily="49" charset="0"/>
              </a:rPr>
              <a:t>Ｋ，</a:t>
            </a:r>
            <a:r>
              <a:rPr lang="en-US" altLang="zh-CN" sz="2000" b="1" dirty="0">
                <a:latin typeface="宋体" pitchFamily="2" charset="-122"/>
                <a:cs typeface="Courier New" pitchFamily="49" charset="0"/>
              </a:rPr>
              <a:t>V</a:t>
            </a:r>
            <a:r>
              <a:rPr lang="en-US" altLang="zh-CN" sz="2000" b="1" baseline="-25000" dirty="0">
                <a:latin typeface="宋体" pitchFamily="2" charset="-122"/>
              </a:rPr>
              <a:t>T</a:t>
            </a:r>
            <a:r>
              <a:rPr lang="zh-CN" altLang="en-US" sz="2000" b="1" dirty="0">
                <a:latin typeface="宋体" pitchFamily="2" charset="-122"/>
                <a:cs typeface="Courier New" pitchFamily="49" charset="0"/>
              </a:rPr>
              <a:t>，Ｍ，Ｓ，Ｚ）是</a:t>
            </a:r>
            <a:r>
              <a:rPr lang="en-US" altLang="zh-CN" sz="2000" b="1" dirty="0">
                <a:latin typeface="宋体" pitchFamily="2" charset="-122"/>
                <a:cs typeface="Courier New" pitchFamily="49" charset="0"/>
              </a:rPr>
              <a:t>V</a:t>
            </a:r>
            <a:r>
              <a:rPr lang="en-US" altLang="zh-CN" sz="2000" b="1" baseline="-25000" dirty="0">
                <a:latin typeface="宋体" pitchFamily="2" charset="-122"/>
              </a:rPr>
              <a:t>T</a:t>
            </a:r>
            <a:r>
              <a:rPr lang="zh-CN" altLang="en-US" sz="2000" b="1" dirty="0">
                <a:latin typeface="宋体" pitchFamily="2" charset="-122"/>
                <a:cs typeface="Courier New" pitchFamily="49" charset="0"/>
              </a:rPr>
              <a:t>上一个</a:t>
            </a:r>
            <a:r>
              <a:rPr lang="en-US" altLang="zh-CN" sz="2000" b="1" dirty="0">
                <a:latin typeface="宋体" pitchFamily="2" charset="-122"/>
                <a:cs typeface="Courier New" pitchFamily="49" charset="0"/>
              </a:rPr>
              <a:t>NFA</a:t>
            </a:r>
            <a:r>
              <a:rPr lang="zh-CN" altLang="en-US" sz="2000" b="1" dirty="0">
                <a:latin typeface="宋体" pitchFamily="2" charset="-122"/>
                <a:cs typeface="Courier New" pitchFamily="49" charset="0"/>
              </a:rPr>
              <a:t>，今构造一个</a:t>
            </a:r>
          </a:p>
          <a:p>
            <a:pPr>
              <a:spcBef>
                <a:spcPct val="5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latin typeface="宋体" pitchFamily="2" charset="-122"/>
                <a:cs typeface="Courier New" pitchFamily="49" charset="0"/>
              </a:rPr>
              <a:t>的</a:t>
            </a:r>
            <a:r>
              <a:rPr lang="zh-CN" altLang="en-US" sz="2000" b="1" dirty="0">
                <a:latin typeface="宋体" pitchFamily="2" charset="-122"/>
              </a:rPr>
              <a:t>（</a:t>
            </a:r>
            <a:r>
              <a:rPr lang="en-US" altLang="zh-CN" sz="2000" b="1" dirty="0">
                <a:latin typeface="宋体" pitchFamily="2" charset="-122"/>
                <a:cs typeface="Courier New" pitchFamily="49" charset="0"/>
              </a:rPr>
              <a:t>DFA </a:t>
            </a:r>
            <a:r>
              <a:rPr lang="zh-CN" altLang="en-US" sz="2000" b="1" dirty="0">
                <a:latin typeface="宋体" pitchFamily="2" charset="-122"/>
              </a:rPr>
              <a:t>） </a:t>
            </a:r>
            <a:r>
              <a:rPr lang="en-US" altLang="zh-CN" sz="2000" b="1" dirty="0">
                <a:latin typeface="宋体" pitchFamily="2" charset="-122"/>
              </a:rPr>
              <a:t>M′</a:t>
            </a:r>
            <a:r>
              <a:rPr lang="zh-CN" altLang="en-US" sz="2000" b="1" dirty="0">
                <a:latin typeface="宋体" pitchFamily="2" charset="-122"/>
              </a:rPr>
              <a:t>＝（Ｋ</a:t>
            </a:r>
            <a:r>
              <a:rPr lang="en-US" altLang="zh-CN" sz="2000" b="1" dirty="0">
                <a:latin typeface="宋体" pitchFamily="2" charset="-122"/>
              </a:rPr>
              <a:t>′</a:t>
            </a:r>
            <a:r>
              <a:rPr lang="zh-CN" altLang="en-US" sz="2000" b="1" dirty="0">
                <a:latin typeface="宋体" pitchFamily="2" charset="-122"/>
              </a:rPr>
              <a:t>，</a:t>
            </a:r>
            <a:r>
              <a:rPr lang="en-US" altLang="zh-CN" sz="2000" b="1" dirty="0">
                <a:latin typeface="宋体" pitchFamily="2" charset="-122"/>
              </a:rPr>
              <a:t>V</a:t>
            </a:r>
            <a:r>
              <a:rPr lang="en-US" altLang="zh-CN" sz="2000" b="1" baseline="-25000" dirty="0">
                <a:latin typeface="宋体" pitchFamily="2" charset="-122"/>
              </a:rPr>
              <a:t>T</a:t>
            </a:r>
            <a:r>
              <a:rPr lang="en-US" altLang="zh-CN" sz="2000" b="1" dirty="0">
                <a:latin typeface="宋体" pitchFamily="2" charset="-122"/>
              </a:rPr>
              <a:t>′</a:t>
            </a:r>
            <a:r>
              <a:rPr lang="zh-CN" altLang="en-US" sz="2000" b="1" dirty="0">
                <a:latin typeface="宋体" pitchFamily="2" charset="-122"/>
              </a:rPr>
              <a:t>，Ｍ</a:t>
            </a:r>
            <a:r>
              <a:rPr lang="en-US" altLang="zh-CN" sz="2000" b="1" dirty="0">
                <a:latin typeface="宋体" pitchFamily="2" charset="-122"/>
              </a:rPr>
              <a:t>′</a:t>
            </a:r>
            <a:r>
              <a:rPr lang="zh-CN" altLang="en-US" sz="2000" b="1" dirty="0">
                <a:latin typeface="宋体" pitchFamily="2" charset="-122"/>
              </a:rPr>
              <a:t>，Ｓ</a:t>
            </a:r>
            <a:r>
              <a:rPr lang="en-US" altLang="zh-CN" sz="2000" b="1" dirty="0">
                <a:latin typeface="宋体" pitchFamily="2" charset="-122"/>
              </a:rPr>
              <a:t>′</a:t>
            </a:r>
            <a:r>
              <a:rPr lang="zh-CN" altLang="en-US" sz="2000" b="1" dirty="0">
                <a:latin typeface="宋体" pitchFamily="2" charset="-122"/>
              </a:rPr>
              <a:t>，Ｚ</a:t>
            </a:r>
            <a:r>
              <a:rPr lang="en-US" altLang="zh-CN" sz="2000" b="1" dirty="0">
                <a:latin typeface="宋体" pitchFamily="2" charset="-122"/>
              </a:rPr>
              <a:t>′</a:t>
            </a:r>
            <a:r>
              <a:rPr lang="zh-CN" altLang="en-US" sz="2000" b="1" dirty="0">
                <a:latin typeface="宋体" pitchFamily="2" charset="-122"/>
              </a:rPr>
              <a:t>）</a:t>
            </a:r>
          </a:p>
          <a:p>
            <a:pPr algn="just">
              <a:spcBef>
                <a:spcPct val="5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latin typeface="宋体" pitchFamily="2" charset="-122"/>
              </a:rPr>
              <a:t>其</a:t>
            </a:r>
            <a:r>
              <a:rPr lang="zh-CN" altLang="en-US" sz="2000" b="1" dirty="0">
                <a:solidFill>
                  <a:srgbClr val="FFC000"/>
                </a:solidFill>
                <a:latin typeface="宋体" pitchFamily="2" charset="-122"/>
              </a:rPr>
              <a:t>方法</a:t>
            </a:r>
            <a:r>
              <a:rPr lang="zh-CN" altLang="en-US" sz="2000" b="1" dirty="0">
                <a:latin typeface="宋体" pitchFamily="2" charset="-122"/>
              </a:rPr>
              <a:t>如下：</a:t>
            </a:r>
          </a:p>
          <a:p>
            <a:pPr algn="just">
              <a:spcBef>
                <a:spcPct val="5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latin typeface="宋体" pitchFamily="2" charset="-122"/>
              </a:rPr>
              <a:t></a:t>
            </a:r>
          </a:p>
          <a:p>
            <a:pPr algn="just">
              <a:lnSpc>
                <a:spcPct val="50000"/>
              </a:lnSpc>
              <a:spcBef>
                <a:spcPct val="6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solidFill>
                  <a:srgbClr val="FF3300"/>
                </a:solidFill>
                <a:latin typeface="宋体" pitchFamily="2" charset="-122"/>
              </a:rPr>
              <a:t>１</a:t>
            </a:r>
            <a:r>
              <a:rPr lang="en-US" altLang="zh-CN" sz="2000" b="1" dirty="0">
                <a:solidFill>
                  <a:srgbClr val="FF3300"/>
                </a:solidFill>
                <a:latin typeface="宋体" pitchFamily="2" charset="-122"/>
              </a:rPr>
              <a:t>.</a:t>
            </a:r>
            <a:r>
              <a:rPr lang="zh-CN" altLang="en-US" sz="2000" b="1" dirty="0">
                <a:latin typeface="宋体" pitchFamily="2" charset="-122"/>
              </a:rPr>
              <a:t>Ｋ</a:t>
            </a:r>
            <a:r>
              <a:rPr lang="en-US" altLang="zh-CN" sz="2000" b="1" dirty="0">
                <a:latin typeface="宋体" pitchFamily="2" charset="-122"/>
              </a:rPr>
              <a:t>′</a:t>
            </a:r>
            <a:r>
              <a:rPr lang="zh-CN" altLang="en-US" sz="2000" b="1" dirty="0">
                <a:latin typeface="宋体" pitchFamily="2" charset="-122"/>
              </a:rPr>
              <a:t>由Ｋ的全部子集组成，即Ｋ</a:t>
            </a:r>
            <a:r>
              <a:rPr lang="en-US" altLang="zh-CN" sz="2000" b="1" dirty="0">
                <a:latin typeface="宋体" pitchFamily="2" charset="-122"/>
              </a:rPr>
              <a:t>′</a:t>
            </a:r>
            <a:r>
              <a:rPr lang="zh-CN" altLang="en-US" sz="2000" b="1" dirty="0">
                <a:latin typeface="宋体" pitchFamily="2" charset="-122"/>
              </a:rPr>
              <a:t>＝２</a:t>
            </a:r>
            <a:r>
              <a:rPr lang="zh-CN" altLang="en-US" sz="2000" b="1" baseline="30000" dirty="0">
                <a:latin typeface="宋体" pitchFamily="2" charset="-122"/>
              </a:rPr>
              <a:t>Ｋ</a:t>
            </a:r>
            <a:r>
              <a:rPr lang="zh-CN" altLang="en-US" sz="2000" b="1" dirty="0">
                <a:latin typeface="宋体" pitchFamily="2" charset="-122"/>
              </a:rPr>
              <a:t>（一般空集</a:t>
            </a:r>
            <a:r>
              <a:rPr lang="zh-CN" altLang="en-US" sz="2000" b="1" dirty="0">
                <a:latin typeface="宋体" pitchFamily="2" charset="-122"/>
                <a:sym typeface="Symbol" pitchFamily="18" charset="2"/>
              </a:rPr>
              <a:t></a:t>
            </a:r>
            <a:r>
              <a:rPr lang="zh-CN" altLang="en-US" sz="2000" b="1" dirty="0">
                <a:latin typeface="宋体" pitchFamily="2" charset="-122"/>
              </a:rPr>
              <a:t>无用可除去）</a:t>
            </a:r>
          </a:p>
          <a:p>
            <a:pPr algn="just">
              <a:lnSpc>
                <a:spcPct val="50000"/>
              </a:lnSpc>
              <a:spcBef>
                <a:spcPct val="6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latin typeface="宋体" pitchFamily="2" charset="-122"/>
              </a:rPr>
              <a:t>  </a:t>
            </a:r>
            <a:r>
              <a:rPr lang="zh-CN" altLang="en-US" sz="2000" b="1" dirty="0">
                <a:solidFill>
                  <a:srgbClr val="011893"/>
                </a:solidFill>
                <a:latin typeface="宋体" pitchFamily="2" charset="-122"/>
              </a:rPr>
              <a:t>例如，若Ｋ＝｛Ｓ</a:t>
            </a:r>
            <a:r>
              <a:rPr lang="zh-CN" altLang="en-US" sz="2000" b="1" baseline="-25000" dirty="0">
                <a:solidFill>
                  <a:srgbClr val="011893"/>
                </a:solidFill>
                <a:latin typeface="宋体" pitchFamily="2" charset="-122"/>
              </a:rPr>
              <a:t>１</a:t>
            </a:r>
            <a:r>
              <a:rPr lang="zh-CN" altLang="en-US" sz="2000" b="1" dirty="0">
                <a:solidFill>
                  <a:srgbClr val="011893"/>
                </a:solidFill>
                <a:latin typeface="宋体" pitchFamily="2" charset="-122"/>
              </a:rPr>
              <a:t>，Ｓ</a:t>
            </a:r>
            <a:r>
              <a:rPr lang="zh-CN" altLang="en-US" sz="2000" b="1" baseline="-25000" dirty="0">
                <a:solidFill>
                  <a:srgbClr val="011893"/>
                </a:solidFill>
                <a:latin typeface="宋体" pitchFamily="2" charset="-122"/>
              </a:rPr>
              <a:t>２</a:t>
            </a:r>
            <a:r>
              <a:rPr lang="zh-CN" altLang="en-US" sz="2000" b="1" dirty="0">
                <a:solidFill>
                  <a:srgbClr val="011893"/>
                </a:solidFill>
                <a:latin typeface="宋体" pitchFamily="2" charset="-122"/>
              </a:rPr>
              <a:t>，Ｓ</a:t>
            </a:r>
            <a:r>
              <a:rPr lang="zh-CN" altLang="en-US" sz="2000" b="1" baseline="-25000" dirty="0">
                <a:solidFill>
                  <a:srgbClr val="011893"/>
                </a:solidFill>
                <a:latin typeface="宋体" pitchFamily="2" charset="-122"/>
              </a:rPr>
              <a:t>３</a:t>
            </a:r>
            <a:r>
              <a:rPr lang="zh-CN" altLang="en-US" sz="2000" b="1" dirty="0">
                <a:solidFill>
                  <a:srgbClr val="011893"/>
                </a:solidFill>
                <a:latin typeface="宋体" pitchFamily="2" charset="-122"/>
              </a:rPr>
              <a:t>｝，则Ｋ的一个子集｛Ｓ</a:t>
            </a:r>
            <a:r>
              <a:rPr lang="zh-CN" altLang="en-US" sz="2000" b="1" baseline="-25000" dirty="0">
                <a:solidFill>
                  <a:srgbClr val="011893"/>
                </a:solidFill>
                <a:latin typeface="宋体" pitchFamily="2" charset="-122"/>
              </a:rPr>
              <a:t>１</a:t>
            </a:r>
            <a:r>
              <a:rPr lang="zh-CN" altLang="en-US" sz="2000" b="1" dirty="0">
                <a:solidFill>
                  <a:srgbClr val="011893"/>
                </a:solidFill>
                <a:latin typeface="宋体" pitchFamily="2" charset="-122"/>
              </a:rPr>
              <a:t>，Ｓ</a:t>
            </a:r>
            <a:r>
              <a:rPr lang="zh-CN" altLang="en-US" sz="2000" b="1" baseline="-25000" dirty="0">
                <a:solidFill>
                  <a:srgbClr val="011893"/>
                </a:solidFill>
                <a:latin typeface="宋体" pitchFamily="2" charset="-122"/>
              </a:rPr>
              <a:t>２</a:t>
            </a:r>
            <a:r>
              <a:rPr lang="zh-CN" altLang="en-US" sz="2000" b="1" dirty="0">
                <a:solidFill>
                  <a:srgbClr val="011893"/>
                </a:solidFill>
                <a:latin typeface="宋体" pitchFamily="2" charset="-122"/>
              </a:rPr>
              <a:t>｝表示</a:t>
            </a:r>
          </a:p>
          <a:p>
            <a:pPr algn="just">
              <a:lnSpc>
                <a:spcPct val="50000"/>
              </a:lnSpc>
              <a:spcBef>
                <a:spcPct val="6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solidFill>
                  <a:srgbClr val="011893"/>
                </a:solidFill>
                <a:latin typeface="宋体" pitchFamily="2" charset="-122"/>
              </a:rPr>
              <a:t>Ｋ</a:t>
            </a:r>
            <a:r>
              <a:rPr lang="en-US" altLang="zh-CN" sz="2000" b="1" dirty="0">
                <a:solidFill>
                  <a:srgbClr val="011893"/>
                </a:solidFill>
                <a:latin typeface="宋体" pitchFamily="2" charset="-122"/>
              </a:rPr>
              <a:t>′</a:t>
            </a:r>
            <a:r>
              <a:rPr lang="zh-CN" altLang="en-US" sz="2000" b="1" dirty="0">
                <a:solidFill>
                  <a:srgbClr val="011893"/>
                </a:solidFill>
                <a:latin typeface="宋体" pitchFamily="2" charset="-122"/>
              </a:rPr>
              <a:t>一个状态，我们用记号［Ｓ</a:t>
            </a:r>
            <a:r>
              <a:rPr lang="zh-CN" altLang="en-US" sz="2000" b="1" baseline="-25000" dirty="0">
                <a:solidFill>
                  <a:srgbClr val="011893"/>
                </a:solidFill>
                <a:latin typeface="宋体" pitchFamily="2" charset="-122"/>
              </a:rPr>
              <a:t>１</a:t>
            </a:r>
            <a:r>
              <a:rPr lang="zh-CN" altLang="en-US" sz="2000" b="1" dirty="0">
                <a:solidFill>
                  <a:srgbClr val="011893"/>
                </a:solidFill>
                <a:latin typeface="宋体" pitchFamily="2" charset="-122"/>
              </a:rPr>
              <a:t>，Ｓ</a:t>
            </a:r>
            <a:r>
              <a:rPr lang="zh-CN" altLang="en-US" sz="2000" b="1" baseline="-25000" dirty="0">
                <a:solidFill>
                  <a:srgbClr val="011893"/>
                </a:solidFill>
                <a:latin typeface="宋体" pitchFamily="2" charset="-122"/>
              </a:rPr>
              <a:t>２</a:t>
            </a:r>
            <a:r>
              <a:rPr lang="zh-CN" altLang="en-US" sz="2000" b="1" dirty="0">
                <a:solidFill>
                  <a:srgbClr val="011893"/>
                </a:solidFill>
                <a:latin typeface="宋体" pitchFamily="2" charset="-122"/>
              </a:rPr>
              <a:t>］表示</a:t>
            </a:r>
            <a:r>
              <a:rPr lang="en-US" altLang="zh-CN" sz="2000" b="1" dirty="0">
                <a:solidFill>
                  <a:srgbClr val="011893"/>
                </a:solidFill>
                <a:latin typeface="宋体" pitchFamily="2" charset="-122"/>
              </a:rPr>
              <a:t>,</a:t>
            </a:r>
            <a:r>
              <a:rPr lang="zh-CN" altLang="en-US" sz="2000" b="1" dirty="0">
                <a:solidFill>
                  <a:srgbClr val="011893"/>
                </a:solidFill>
                <a:latin typeface="宋体" pitchFamily="2" charset="-122"/>
              </a:rPr>
              <a:t>也可重新命名。</a:t>
            </a:r>
            <a:r>
              <a:rPr lang="zh-CN" altLang="en-US" sz="2000" b="1" dirty="0">
                <a:latin typeface="宋体" pitchFamily="2" charset="-122"/>
              </a:rPr>
              <a:t></a:t>
            </a:r>
          </a:p>
          <a:p>
            <a:pPr algn="just">
              <a:lnSpc>
                <a:spcPct val="50000"/>
              </a:lnSpc>
              <a:spcBef>
                <a:spcPct val="6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solidFill>
                  <a:srgbClr val="FF3300"/>
                </a:solidFill>
                <a:latin typeface="宋体" pitchFamily="2" charset="-122"/>
              </a:rPr>
              <a:t>２</a:t>
            </a:r>
            <a:r>
              <a:rPr lang="en-US" altLang="zh-CN" sz="2000" b="1" dirty="0">
                <a:solidFill>
                  <a:srgbClr val="FF3300"/>
                </a:solidFill>
                <a:latin typeface="宋体" pitchFamily="2" charset="-122"/>
              </a:rPr>
              <a:t>.</a:t>
            </a:r>
            <a:r>
              <a:rPr lang="zh-CN" altLang="en-US" sz="2000" b="1" dirty="0">
                <a:latin typeface="宋体" pitchFamily="2" charset="-122"/>
              </a:rPr>
              <a:t>Ｖ</a:t>
            </a:r>
            <a:r>
              <a:rPr lang="zh-CN" altLang="en-US" sz="2000" b="1" baseline="-25000" dirty="0">
                <a:latin typeface="宋体" pitchFamily="2" charset="-122"/>
              </a:rPr>
              <a:t>Ｔ</a:t>
            </a:r>
            <a:r>
              <a:rPr lang="en-US" altLang="zh-CN" sz="2000" b="1" dirty="0">
                <a:latin typeface="宋体" pitchFamily="2" charset="-122"/>
              </a:rPr>
              <a:t>′</a:t>
            </a:r>
            <a:r>
              <a:rPr lang="zh-CN" altLang="en-US" sz="2000" b="1" dirty="0">
                <a:latin typeface="宋体" pitchFamily="2" charset="-122"/>
              </a:rPr>
              <a:t>＝Ｖ</a:t>
            </a:r>
            <a:r>
              <a:rPr lang="zh-CN" altLang="en-US" sz="2000" b="1" baseline="-25000" dirty="0">
                <a:latin typeface="宋体" pitchFamily="2" charset="-122"/>
              </a:rPr>
              <a:t>Ｔ</a:t>
            </a:r>
            <a:r>
              <a:rPr lang="zh-CN" altLang="en-US" sz="2000" b="1" dirty="0">
                <a:latin typeface="宋体" pitchFamily="2" charset="-122"/>
              </a:rPr>
              <a:t></a:t>
            </a:r>
          </a:p>
          <a:p>
            <a:pPr algn="just">
              <a:lnSpc>
                <a:spcPct val="50000"/>
              </a:lnSpc>
              <a:spcBef>
                <a:spcPct val="6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solidFill>
                  <a:srgbClr val="FF3300"/>
                </a:solidFill>
                <a:latin typeface="宋体" pitchFamily="2" charset="-122"/>
              </a:rPr>
              <a:t>３</a:t>
            </a:r>
            <a:r>
              <a:rPr lang="en-US" altLang="zh-CN" sz="2000" b="1" dirty="0">
                <a:solidFill>
                  <a:srgbClr val="FF3300"/>
                </a:solidFill>
                <a:latin typeface="宋体" pitchFamily="2" charset="-122"/>
              </a:rPr>
              <a:t>.</a:t>
            </a:r>
            <a:r>
              <a:rPr lang="zh-CN" altLang="en-US" sz="2000" b="1" dirty="0">
                <a:latin typeface="宋体" pitchFamily="2" charset="-122"/>
              </a:rPr>
              <a:t>Ｓ</a:t>
            </a:r>
            <a:r>
              <a:rPr lang="en-US" altLang="zh-CN" sz="2000" b="1" dirty="0">
                <a:latin typeface="宋体" pitchFamily="2" charset="-122"/>
              </a:rPr>
              <a:t>′</a:t>
            </a:r>
            <a:r>
              <a:rPr lang="zh-CN" altLang="en-US" sz="2000" b="1" dirty="0">
                <a:latin typeface="宋体" pitchFamily="2" charset="-122"/>
              </a:rPr>
              <a:t>＝［Ｓ］</a:t>
            </a:r>
            <a:r>
              <a:rPr lang="zh-CN" altLang="en-US" sz="2000" b="1" dirty="0">
                <a:solidFill>
                  <a:srgbClr val="FFC000"/>
                </a:solidFill>
                <a:latin typeface="宋体" pitchFamily="2" charset="-122"/>
              </a:rPr>
              <a:t>（例如：</a:t>
            </a:r>
            <a:r>
              <a:rPr lang="en-US" altLang="zh-CN" sz="2000" b="1" dirty="0">
                <a:solidFill>
                  <a:srgbClr val="FFC000"/>
                </a:solidFill>
                <a:latin typeface="宋体" pitchFamily="2" charset="-122"/>
              </a:rPr>
              <a:t>S={S1</a:t>
            </a:r>
            <a:r>
              <a:rPr lang="zh-CN" altLang="en-US" sz="2000" b="1" dirty="0">
                <a:solidFill>
                  <a:srgbClr val="FFC000"/>
                </a:solidFill>
                <a:latin typeface="宋体" pitchFamily="2" charset="-122"/>
              </a:rPr>
              <a:t>，</a:t>
            </a:r>
            <a:r>
              <a:rPr lang="en-US" altLang="zh-CN" sz="2000" b="1" dirty="0">
                <a:solidFill>
                  <a:srgbClr val="FFC000"/>
                </a:solidFill>
                <a:latin typeface="宋体" pitchFamily="2" charset="-122"/>
              </a:rPr>
              <a:t>S2}</a:t>
            </a:r>
            <a:r>
              <a:rPr lang="zh-CN" altLang="en-US" sz="2000" b="1" dirty="0">
                <a:solidFill>
                  <a:srgbClr val="FFC000"/>
                </a:solidFill>
                <a:latin typeface="宋体" pitchFamily="2" charset="-122"/>
              </a:rPr>
              <a:t>，则</a:t>
            </a:r>
            <a:r>
              <a:rPr lang="en-US" altLang="zh-CN" sz="2000" b="1" dirty="0">
                <a:solidFill>
                  <a:srgbClr val="FFC000"/>
                </a:solidFill>
                <a:latin typeface="宋体" pitchFamily="2" charset="-122"/>
              </a:rPr>
              <a:t>S</a:t>
            </a:r>
            <a:r>
              <a:rPr lang="en-US" altLang="zh-CN" sz="2000" b="1" dirty="0">
                <a:solidFill>
                  <a:srgbClr val="FFC000"/>
                </a:solidFill>
                <a:latin typeface="Courier New"/>
              </a:rPr>
              <a:t>’</a:t>
            </a:r>
            <a:r>
              <a:rPr lang="en-US" altLang="zh-CN" sz="2000" b="1" dirty="0">
                <a:solidFill>
                  <a:srgbClr val="FFC000"/>
                </a:solidFill>
                <a:latin typeface="宋体" pitchFamily="2" charset="-122"/>
              </a:rPr>
              <a:t>=[S1</a:t>
            </a:r>
            <a:r>
              <a:rPr lang="zh-CN" altLang="en-US" sz="2000" b="1" dirty="0">
                <a:solidFill>
                  <a:srgbClr val="FFC000"/>
                </a:solidFill>
                <a:latin typeface="宋体" pitchFamily="2" charset="-122"/>
              </a:rPr>
              <a:t>，</a:t>
            </a:r>
            <a:r>
              <a:rPr lang="en-US" altLang="zh-CN" sz="2000" b="1" dirty="0">
                <a:solidFill>
                  <a:srgbClr val="FFC000"/>
                </a:solidFill>
                <a:latin typeface="宋体" pitchFamily="2" charset="-122"/>
              </a:rPr>
              <a:t>S2]</a:t>
            </a:r>
            <a:r>
              <a:rPr lang="zh-CN" altLang="en-US" sz="2000" b="1" dirty="0">
                <a:solidFill>
                  <a:srgbClr val="FFC000"/>
                </a:solidFill>
                <a:latin typeface="宋体" pitchFamily="2" charset="-122"/>
              </a:rPr>
              <a:t>）</a:t>
            </a:r>
          </a:p>
          <a:p>
            <a:pPr algn="just">
              <a:lnSpc>
                <a:spcPct val="50000"/>
              </a:lnSpc>
              <a:spcBef>
                <a:spcPct val="6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solidFill>
                  <a:srgbClr val="FF3300"/>
                </a:solidFill>
                <a:latin typeface="宋体" pitchFamily="2" charset="-122"/>
              </a:rPr>
              <a:t>４</a:t>
            </a:r>
            <a:r>
              <a:rPr lang="en-US" altLang="zh-CN" sz="2000" b="1" dirty="0">
                <a:solidFill>
                  <a:srgbClr val="FF3300"/>
                </a:solidFill>
                <a:latin typeface="宋体" pitchFamily="2" charset="-122"/>
              </a:rPr>
              <a:t>.</a:t>
            </a:r>
            <a:r>
              <a:rPr lang="zh-CN" altLang="en-US" sz="2000" b="1" dirty="0">
                <a:latin typeface="宋体" pitchFamily="2" charset="-122"/>
              </a:rPr>
              <a:t>Ｚ</a:t>
            </a:r>
            <a:r>
              <a:rPr lang="en-US" altLang="zh-CN" sz="2000" b="1" dirty="0">
                <a:latin typeface="宋体" pitchFamily="2" charset="-122"/>
              </a:rPr>
              <a:t>′</a:t>
            </a:r>
            <a:r>
              <a:rPr lang="zh-CN" altLang="en-US" sz="2000" b="1" dirty="0">
                <a:latin typeface="宋体" pitchFamily="2" charset="-122"/>
              </a:rPr>
              <a:t>＝｛［Ｓ</a:t>
            </a:r>
            <a:r>
              <a:rPr lang="zh-CN" altLang="en-US" sz="2000" b="1" baseline="-25000" dirty="0">
                <a:latin typeface="宋体" pitchFamily="2" charset="-122"/>
              </a:rPr>
              <a:t>１</a:t>
            </a:r>
            <a:r>
              <a:rPr lang="zh-CN" altLang="en-US" sz="2000" b="1" dirty="0">
                <a:latin typeface="宋体" pitchFamily="2" charset="-122"/>
              </a:rPr>
              <a:t>，Ｓ</a:t>
            </a:r>
            <a:r>
              <a:rPr lang="zh-CN" altLang="en-US" sz="2000" b="1" baseline="-25000" dirty="0">
                <a:latin typeface="宋体" pitchFamily="2" charset="-122"/>
              </a:rPr>
              <a:t>２</a:t>
            </a:r>
            <a:r>
              <a:rPr lang="zh-CN" altLang="en-US" sz="2000" b="1" dirty="0">
                <a:latin typeface="宋体" pitchFamily="2" charset="-122"/>
              </a:rPr>
              <a:t>，</a:t>
            </a:r>
            <a:r>
              <a:rPr lang="en-US" altLang="zh-CN" sz="2000" b="1" dirty="0">
                <a:latin typeface="Courier New"/>
              </a:rPr>
              <a:t>…</a:t>
            </a:r>
            <a:r>
              <a:rPr lang="zh-CN" altLang="en-US" sz="2000" b="1" dirty="0">
                <a:latin typeface="宋体" pitchFamily="2" charset="-122"/>
              </a:rPr>
              <a:t>，Ｓ</a:t>
            </a:r>
            <a:r>
              <a:rPr lang="en-US" altLang="zh-CN" sz="2000" b="1" baseline="-25000" dirty="0">
                <a:latin typeface="宋体" pitchFamily="2" charset="-122"/>
              </a:rPr>
              <a:t>n</a:t>
            </a:r>
            <a:r>
              <a:rPr lang="zh-CN" altLang="en-US" sz="2000" b="1" dirty="0">
                <a:latin typeface="宋体" pitchFamily="2" charset="-122"/>
              </a:rPr>
              <a:t>］｜［Ｓ</a:t>
            </a:r>
            <a:r>
              <a:rPr lang="zh-CN" altLang="en-US" sz="2000" b="1" baseline="-25000" dirty="0">
                <a:latin typeface="宋体" pitchFamily="2" charset="-122"/>
              </a:rPr>
              <a:t>１</a:t>
            </a:r>
            <a:r>
              <a:rPr lang="zh-CN" altLang="en-US" sz="2000" b="1" dirty="0">
                <a:latin typeface="宋体" pitchFamily="2" charset="-122"/>
              </a:rPr>
              <a:t>，Ｓ</a:t>
            </a:r>
            <a:r>
              <a:rPr lang="zh-CN" altLang="en-US" sz="2000" b="1" baseline="-25000" dirty="0">
                <a:latin typeface="宋体" pitchFamily="2" charset="-122"/>
              </a:rPr>
              <a:t>２</a:t>
            </a:r>
            <a:r>
              <a:rPr lang="zh-CN" altLang="en-US" sz="2000" b="1" dirty="0">
                <a:latin typeface="宋体" pitchFamily="2" charset="-122"/>
              </a:rPr>
              <a:t>，</a:t>
            </a:r>
            <a:r>
              <a:rPr lang="en-US" altLang="zh-CN" sz="2000" b="1" dirty="0">
                <a:latin typeface="Courier New"/>
              </a:rPr>
              <a:t>…</a:t>
            </a:r>
            <a:r>
              <a:rPr lang="zh-CN" altLang="en-US" sz="2000" b="1" dirty="0">
                <a:latin typeface="宋体" pitchFamily="2" charset="-122"/>
              </a:rPr>
              <a:t>，Ｓ</a:t>
            </a:r>
            <a:r>
              <a:rPr lang="en-US" altLang="zh-CN" sz="2000" b="1" baseline="-25000" dirty="0">
                <a:latin typeface="宋体" pitchFamily="2" charset="-122"/>
              </a:rPr>
              <a:t>n</a:t>
            </a:r>
            <a:r>
              <a:rPr lang="zh-CN" altLang="en-US" sz="2000" b="1" dirty="0">
                <a:latin typeface="宋体" pitchFamily="2" charset="-122"/>
              </a:rPr>
              <a:t>］∈Ｋ</a:t>
            </a:r>
            <a:r>
              <a:rPr lang="en-US" altLang="zh-CN" sz="2000" b="1" dirty="0">
                <a:latin typeface="宋体" pitchFamily="2" charset="-122"/>
              </a:rPr>
              <a:t>′</a:t>
            </a:r>
          </a:p>
          <a:p>
            <a:pPr algn="just">
              <a:lnSpc>
                <a:spcPct val="50000"/>
              </a:lnSpc>
              <a:spcBef>
                <a:spcPct val="6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en-US" altLang="zh-CN" sz="2000" b="1" dirty="0">
                <a:latin typeface="宋体" pitchFamily="2" charset="-122"/>
              </a:rPr>
              <a:t>    </a:t>
            </a:r>
            <a:r>
              <a:rPr lang="zh-CN" altLang="en-US" sz="2000" b="1" dirty="0">
                <a:latin typeface="宋体" pitchFamily="2" charset="-122"/>
              </a:rPr>
              <a:t>且｛Ｓ</a:t>
            </a:r>
            <a:r>
              <a:rPr lang="zh-CN" altLang="en-US" sz="2000" b="1" baseline="-25000" dirty="0">
                <a:latin typeface="宋体" pitchFamily="2" charset="-122"/>
              </a:rPr>
              <a:t>１</a:t>
            </a:r>
            <a:r>
              <a:rPr lang="zh-CN" altLang="en-US" sz="2000" b="1" dirty="0">
                <a:latin typeface="宋体" pitchFamily="2" charset="-122"/>
              </a:rPr>
              <a:t>，Ｓ</a:t>
            </a:r>
            <a:r>
              <a:rPr lang="zh-CN" altLang="en-US" sz="2000" b="1" baseline="-25000" dirty="0">
                <a:latin typeface="宋体" pitchFamily="2" charset="-122"/>
              </a:rPr>
              <a:t>２</a:t>
            </a:r>
            <a:r>
              <a:rPr lang="zh-CN" altLang="en-US" sz="2000" b="1" dirty="0">
                <a:latin typeface="宋体" pitchFamily="2" charset="-122"/>
              </a:rPr>
              <a:t>，</a:t>
            </a:r>
            <a:r>
              <a:rPr lang="en-US" altLang="zh-CN" sz="2000" b="1" dirty="0">
                <a:latin typeface="Courier New"/>
              </a:rPr>
              <a:t>…</a:t>
            </a:r>
            <a:r>
              <a:rPr lang="zh-CN" altLang="en-US" sz="2000" b="1" dirty="0">
                <a:latin typeface="宋体" pitchFamily="2" charset="-122"/>
              </a:rPr>
              <a:t>，Ｓ</a:t>
            </a:r>
            <a:r>
              <a:rPr lang="en-US" altLang="zh-CN" sz="2000" b="1" baseline="-25000" dirty="0">
                <a:latin typeface="宋体" pitchFamily="2" charset="-122"/>
              </a:rPr>
              <a:t>n</a:t>
            </a:r>
            <a:r>
              <a:rPr lang="zh-CN" altLang="en-US" sz="2000" b="1" dirty="0">
                <a:latin typeface="宋体" pitchFamily="2" charset="-122"/>
              </a:rPr>
              <a:t>｝∩Ｚ≠</a:t>
            </a:r>
            <a:r>
              <a:rPr lang="zh-CN" altLang="en-US" sz="2000" b="1" dirty="0">
                <a:latin typeface="宋体" pitchFamily="2" charset="-122"/>
                <a:sym typeface="Symbol" pitchFamily="18" charset="2"/>
              </a:rPr>
              <a:t></a:t>
            </a:r>
            <a:r>
              <a:rPr lang="zh-CN" altLang="en-US" sz="2000" b="1" dirty="0">
                <a:latin typeface="宋体" pitchFamily="2" charset="-122"/>
              </a:rPr>
              <a:t>｝</a:t>
            </a:r>
          </a:p>
          <a:p>
            <a:pPr algn="just">
              <a:lnSpc>
                <a:spcPct val="50000"/>
              </a:lnSpc>
              <a:spcBef>
                <a:spcPct val="6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solidFill>
                  <a:srgbClr val="FF3300"/>
                </a:solidFill>
                <a:latin typeface="宋体" pitchFamily="2" charset="-122"/>
              </a:rPr>
              <a:t> </a:t>
            </a:r>
            <a:r>
              <a:rPr lang="en-US" altLang="zh-CN" sz="2000" b="1" dirty="0">
                <a:solidFill>
                  <a:srgbClr val="FF3300"/>
                </a:solidFill>
                <a:latin typeface="宋体" pitchFamily="2" charset="-122"/>
              </a:rPr>
              <a:t>5.</a:t>
            </a:r>
            <a:r>
              <a:rPr lang="zh-CN" altLang="en-US" sz="2000" b="1" dirty="0">
                <a:latin typeface="宋体" pitchFamily="2" charset="-122"/>
              </a:rPr>
              <a:t>Ｍ</a:t>
            </a:r>
            <a:r>
              <a:rPr lang="en-US" altLang="zh-CN" sz="2000" b="1" dirty="0">
                <a:latin typeface="宋体" pitchFamily="2" charset="-122"/>
              </a:rPr>
              <a:t>′</a:t>
            </a:r>
            <a:r>
              <a:rPr lang="zh-CN" altLang="en-US" sz="2000" b="1" dirty="0">
                <a:latin typeface="宋体" pitchFamily="2" charset="-122"/>
              </a:rPr>
              <a:t>（［Ｓ</a:t>
            </a:r>
            <a:r>
              <a:rPr lang="zh-CN" altLang="en-US" sz="2000" b="1" baseline="-25000" dirty="0">
                <a:latin typeface="宋体" pitchFamily="2" charset="-122"/>
              </a:rPr>
              <a:t>１</a:t>
            </a:r>
            <a:r>
              <a:rPr lang="zh-CN" altLang="en-US" sz="2000" b="1" dirty="0">
                <a:latin typeface="宋体" pitchFamily="2" charset="-122"/>
              </a:rPr>
              <a:t>，Ｓ</a:t>
            </a:r>
            <a:r>
              <a:rPr lang="zh-CN" altLang="en-US" sz="2000" b="1" baseline="-25000" dirty="0">
                <a:latin typeface="宋体" pitchFamily="2" charset="-122"/>
              </a:rPr>
              <a:t>２</a:t>
            </a:r>
            <a:r>
              <a:rPr lang="zh-CN" altLang="en-US" sz="2000" b="1" dirty="0">
                <a:latin typeface="宋体" pitchFamily="2" charset="-122"/>
              </a:rPr>
              <a:t>，</a:t>
            </a:r>
            <a:r>
              <a:rPr lang="en-US" altLang="zh-CN" sz="2000" b="1" dirty="0">
                <a:latin typeface="Courier New"/>
              </a:rPr>
              <a:t>…</a:t>
            </a:r>
            <a:r>
              <a:rPr lang="zh-CN" altLang="en-US" sz="2000" b="1" dirty="0">
                <a:latin typeface="宋体" pitchFamily="2" charset="-122"/>
              </a:rPr>
              <a:t>，Ｓ</a:t>
            </a:r>
            <a:r>
              <a:rPr lang="en-US" altLang="zh-CN" sz="2000" b="1" baseline="-25000" dirty="0" err="1">
                <a:latin typeface="宋体" pitchFamily="2" charset="-122"/>
              </a:rPr>
              <a:t>i</a:t>
            </a:r>
            <a:r>
              <a:rPr lang="zh-CN" altLang="en-US" sz="2000" b="1" dirty="0">
                <a:latin typeface="宋体" pitchFamily="2" charset="-122"/>
              </a:rPr>
              <a:t>］，</a:t>
            </a:r>
            <a:r>
              <a:rPr lang="en-US" altLang="zh-CN" sz="2000" b="1" dirty="0">
                <a:latin typeface="宋体" pitchFamily="2" charset="-122"/>
              </a:rPr>
              <a:t>a</a:t>
            </a:r>
            <a:r>
              <a:rPr lang="zh-CN" altLang="en-US" sz="2000" b="1" dirty="0">
                <a:latin typeface="宋体" pitchFamily="2" charset="-122"/>
              </a:rPr>
              <a:t>）＝［Ｒ</a:t>
            </a:r>
            <a:r>
              <a:rPr lang="zh-CN" altLang="en-US" sz="2000" b="1" baseline="-25000" dirty="0">
                <a:latin typeface="宋体" pitchFamily="2" charset="-122"/>
              </a:rPr>
              <a:t>１</a:t>
            </a:r>
            <a:r>
              <a:rPr lang="zh-CN" altLang="en-US" sz="2000" b="1" dirty="0">
                <a:latin typeface="宋体" pitchFamily="2" charset="-122"/>
              </a:rPr>
              <a:t>，Ｒ</a:t>
            </a:r>
            <a:r>
              <a:rPr lang="zh-CN" altLang="en-US" sz="2000" b="1" baseline="-25000" dirty="0">
                <a:latin typeface="宋体" pitchFamily="2" charset="-122"/>
              </a:rPr>
              <a:t>２</a:t>
            </a:r>
            <a:r>
              <a:rPr lang="zh-CN" altLang="en-US" sz="2000" b="1" dirty="0">
                <a:latin typeface="宋体" pitchFamily="2" charset="-122"/>
              </a:rPr>
              <a:t>，</a:t>
            </a:r>
            <a:r>
              <a:rPr lang="en-US" altLang="zh-CN" sz="2000" b="1" dirty="0">
                <a:latin typeface="Courier New"/>
              </a:rPr>
              <a:t>…</a:t>
            </a:r>
            <a:r>
              <a:rPr lang="zh-CN" altLang="en-US" sz="2000" b="1" dirty="0">
                <a:latin typeface="宋体" pitchFamily="2" charset="-122"/>
              </a:rPr>
              <a:t>，Ｒ</a:t>
            </a:r>
            <a:r>
              <a:rPr lang="en-US" altLang="zh-CN" sz="2000" b="1" baseline="-25000" dirty="0">
                <a:latin typeface="宋体" pitchFamily="2" charset="-122"/>
              </a:rPr>
              <a:t>j</a:t>
            </a:r>
            <a:r>
              <a:rPr lang="zh-CN" altLang="en-US" sz="2000" b="1" dirty="0">
                <a:latin typeface="宋体" pitchFamily="2" charset="-122"/>
              </a:rPr>
              <a:t>］</a:t>
            </a:r>
            <a:r>
              <a:rPr lang="en-US" altLang="zh-CN" sz="2000" b="1" dirty="0">
                <a:latin typeface="宋体" pitchFamily="2" charset="-122"/>
              </a:rPr>
              <a:t>a∈</a:t>
            </a:r>
            <a:r>
              <a:rPr lang="zh-CN" altLang="en-US" sz="2000" b="1" dirty="0">
                <a:latin typeface="宋体" pitchFamily="2" charset="-122"/>
              </a:rPr>
              <a:t>Ｖ</a:t>
            </a:r>
            <a:r>
              <a:rPr lang="zh-CN" altLang="en-US" sz="2000" b="1" baseline="-25000" dirty="0">
                <a:latin typeface="宋体" pitchFamily="2" charset="-122"/>
              </a:rPr>
              <a:t>Ｔ</a:t>
            </a:r>
            <a:endParaRPr lang="zh-CN" altLang="en-US" sz="2000" b="1" dirty="0">
              <a:latin typeface="宋体" pitchFamily="2" charset="-122"/>
            </a:endParaRPr>
          </a:p>
          <a:p>
            <a:pPr algn="just">
              <a:lnSpc>
                <a:spcPct val="50000"/>
              </a:lnSpc>
              <a:spcBef>
                <a:spcPct val="6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latin typeface="宋体" pitchFamily="2" charset="-122"/>
              </a:rPr>
              <a:t>    其中Ｍ（｛Ｓ</a:t>
            </a:r>
            <a:r>
              <a:rPr lang="zh-CN" altLang="en-US" sz="2000" b="1" baseline="-25000" dirty="0">
                <a:latin typeface="宋体" pitchFamily="2" charset="-122"/>
              </a:rPr>
              <a:t>１</a:t>
            </a:r>
            <a:r>
              <a:rPr lang="zh-CN" altLang="en-US" sz="2000" b="1" dirty="0">
                <a:latin typeface="宋体" pitchFamily="2" charset="-122"/>
              </a:rPr>
              <a:t>，Ｓ</a:t>
            </a:r>
            <a:r>
              <a:rPr lang="zh-CN" altLang="en-US" sz="2000" b="1" baseline="-25000" dirty="0">
                <a:latin typeface="宋体" pitchFamily="2" charset="-122"/>
              </a:rPr>
              <a:t>２</a:t>
            </a:r>
            <a:r>
              <a:rPr lang="zh-CN" altLang="en-US" sz="2000" b="1" dirty="0">
                <a:latin typeface="宋体" pitchFamily="2" charset="-122"/>
              </a:rPr>
              <a:t>，</a:t>
            </a:r>
            <a:r>
              <a:rPr lang="en-US" altLang="zh-CN" sz="2000" b="1" dirty="0">
                <a:latin typeface="Courier New"/>
              </a:rPr>
              <a:t>…</a:t>
            </a:r>
            <a:r>
              <a:rPr lang="zh-CN" altLang="en-US" sz="2000" b="1" dirty="0">
                <a:latin typeface="宋体" pitchFamily="2" charset="-122"/>
              </a:rPr>
              <a:t>，Ｓ</a:t>
            </a:r>
            <a:r>
              <a:rPr lang="zh-CN" altLang="en-US" sz="2000" b="1" baseline="-25000" dirty="0">
                <a:latin typeface="宋体" pitchFamily="2" charset="-122"/>
              </a:rPr>
              <a:t></a:t>
            </a:r>
            <a:r>
              <a:rPr lang="en-US" altLang="zh-CN" sz="2000" b="1" baseline="-25000" dirty="0" err="1">
                <a:latin typeface="宋体" pitchFamily="2" charset="-122"/>
              </a:rPr>
              <a:t>i</a:t>
            </a:r>
            <a:r>
              <a:rPr lang="zh-CN" altLang="en-US" sz="2000" b="1" dirty="0">
                <a:latin typeface="宋体" pitchFamily="2" charset="-122"/>
              </a:rPr>
              <a:t>｝</a:t>
            </a:r>
            <a:r>
              <a:rPr lang="en-US" altLang="zh-CN" sz="2000" b="1" dirty="0">
                <a:latin typeface="宋体" pitchFamily="2" charset="-122"/>
              </a:rPr>
              <a:t>,a</a:t>
            </a:r>
            <a:r>
              <a:rPr lang="zh-CN" altLang="en-US" sz="2000" b="1" dirty="0">
                <a:latin typeface="宋体" pitchFamily="2" charset="-122"/>
              </a:rPr>
              <a:t>）＝｛Ｒ</a:t>
            </a:r>
            <a:r>
              <a:rPr lang="zh-CN" altLang="en-US" sz="2000" b="1" baseline="-25000" dirty="0">
                <a:latin typeface="宋体" pitchFamily="2" charset="-122"/>
              </a:rPr>
              <a:t>１</a:t>
            </a:r>
            <a:r>
              <a:rPr lang="zh-CN" altLang="en-US" sz="2000" b="1" dirty="0">
                <a:latin typeface="宋体" pitchFamily="2" charset="-122"/>
              </a:rPr>
              <a:t>，Ｒ</a:t>
            </a:r>
            <a:r>
              <a:rPr lang="zh-CN" altLang="en-US" sz="2000" b="1" baseline="-25000" dirty="0">
                <a:latin typeface="宋体" pitchFamily="2" charset="-122"/>
              </a:rPr>
              <a:t>２</a:t>
            </a:r>
            <a:r>
              <a:rPr lang="zh-CN" altLang="en-US" sz="2000" b="1" dirty="0">
                <a:latin typeface="宋体" pitchFamily="2" charset="-122"/>
              </a:rPr>
              <a:t>，</a:t>
            </a:r>
            <a:r>
              <a:rPr lang="en-US" altLang="zh-CN" sz="2000" b="1" dirty="0">
                <a:latin typeface="Courier New"/>
              </a:rPr>
              <a:t>…</a:t>
            </a:r>
            <a:r>
              <a:rPr lang="zh-CN" altLang="en-US" sz="2000" b="1" dirty="0">
                <a:latin typeface="宋体" pitchFamily="2" charset="-122"/>
              </a:rPr>
              <a:t>，Ｒ</a:t>
            </a:r>
            <a:r>
              <a:rPr lang="en-US" altLang="zh-CN" sz="2000" b="1" baseline="-25000" dirty="0">
                <a:latin typeface="宋体" pitchFamily="2" charset="-122"/>
              </a:rPr>
              <a:t>j</a:t>
            </a:r>
            <a:r>
              <a:rPr lang="zh-CN" altLang="en-US" sz="2000" b="1" dirty="0">
                <a:latin typeface="宋体" pitchFamily="2" charset="-122"/>
              </a:rPr>
              <a:t>｝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973056" y="1328928"/>
            <a:ext cx="1292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011893"/>
                </a:solidFill>
              </a:rPr>
              <a:t>穷举法</a:t>
            </a:r>
            <a:endParaRPr lang="zh-CN" altLang="en-US" sz="2800" dirty="0">
              <a:solidFill>
                <a:srgbClr val="01189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96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543AA07-8ABD-409E-A18F-3E1CE5697146}" type="slidenum">
              <a:rPr lang="en-US" altLang="zh-CN"/>
              <a:pPr eaLnBrk="1" hangingPunct="1"/>
              <a:t>23</a:t>
            </a:fld>
            <a:endParaRPr lang="en-US" altLang="zh-CN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438400" y="1219201"/>
            <a:ext cx="8040688" cy="3217863"/>
          </a:xfrm>
        </p:spPr>
        <p:txBody>
          <a:bodyPr/>
          <a:lstStyle/>
          <a:p>
            <a:pPr algn="just" eaLnBrk="1" hangingPunct="1">
              <a:lnSpc>
                <a:spcPct val="80000"/>
              </a:lnSpc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例</a:t>
            </a:r>
            <a:r>
              <a:rPr lang="en-US" altLang="zh-CN" sz="2000" b="1">
                <a:latin typeface="宋体" panose="02010600030101010101" pitchFamily="2" charset="-122"/>
              </a:rPr>
              <a:t>3.5 </a:t>
            </a:r>
            <a:r>
              <a:rPr lang="zh-CN" altLang="en-US" sz="2000" b="1">
                <a:latin typeface="宋体" panose="02010600030101010101" pitchFamily="2" charset="-122"/>
              </a:rPr>
              <a:t>设（</a:t>
            </a:r>
            <a:r>
              <a:rPr lang="en-US" altLang="zh-CN" sz="2000" b="1">
                <a:latin typeface="宋体" panose="02010600030101010101" pitchFamily="2" charset="-122"/>
              </a:rPr>
              <a:t>NFA</a:t>
            </a:r>
            <a:r>
              <a:rPr lang="zh-CN" altLang="en-US" sz="2000" b="1">
                <a:latin typeface="宋体" panose="02010600030101010101" pitchFamily="2" charset="-122"/>
              </a:rPr>
              <a:t>）</a:t>
            </a:r>
            <a:r>
              <a:rPr lang="en-US" altLang="zh-CN" sz="2000" b="1">
                <a:latin typeface="宋体" panose="02010600030101010101" pitchFamily="2" charset="-122"/>
              </a:rPr>
              <a:t>M</a:t>
            </a:r>
            <a:r>
              <a:rPr lang="zh-CN" altLang="en-US" sz="2000" b="1">
                <a:latin typeface="宋体" panose="02010600030101010101" pitchFamily="2" charset="-122"/>
              </a:rPr>
              <a:t>＝（</a:t>
            </a:r>
            <a:r>
              <a:rPr lang="en-US" altLang="zh-CN" sz="2000" b="1">
                <a:latin typeface="宋体" panose="02010600030101010101" pitchFamily="2" charset="-122"/>
              </a:rPr>
              <a:t>{S</a:t>
            </a:r>
            <a:r>
              <a:rPr lang="en-US" altLang="zh-CN" sz="2000" b="1" baseline="-25000">
                <a:latin typeface="宋体" panose="02010600030101010101" pitchFamily="2" charset="-122"/>
              </a:rPr>
              <a:t>0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1</a:t>
            </a:r>
            <a:r>
              <a:rPr lang="zh-CN" altLang="en-US" sz="2000" b="1">
                <a:latin typeface="宋体" panose="02010600030101010101" pitchFamily="2" charset="-122"/>
              </a:rPr>
              <a:t>｝，</a:t>
            </a:r>
            <a:r>
              <a:rPr lang="en-US" altLang="zh-CN" sz="2000" b="1">
                <a:latin typeface="宋体" panose="02010600030101010101" pitchFamily="2" charset="-122"/>
              </a:rPr>
              <a:t>{a,b</a:t>
            </a:r>
            <a:r>
              <a:rPr lang="zh-CN" altLang="en-US" sz="2000" b="1">
                <a:latin typeface="宋体" panose="02010600030101010101" pitchFamily="2" charset="-122"/>
              </a:rPr>
              <a:t>｝</a:t>
            </a:r>
            <a:r>
              <a:rPr lang="en-US" altLang="zh-CN" sz="2000" b="1">
                <a:latin typeface="宋体" panose="02010600030101010101" pitchFamily="2" charset="-122"/>
              </a:rPr>
              <a:t>,M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{S</a:t>
            </a:r>
            <a:r>
              <a:rPr lang="en-US" altLang="zh-CN" sz="2000" b="1" baseline="-25000">
                <a:latin typeface="宋体" panose="02010600030101010101" pitchFamily="2" charset="-122"/>
              </a:rPr>
              <a:t>0</a:t>
            </a:r>
            <a:r>
              <a:rPr lang="en-US" altLang="zh-CN" sz="2000" b="1">
                <a:latin typeface="宋体" panose="02010600030101010101" pitchFamily="2" charset="-122"/>
              </a:rPr>
              <a:t>}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{S</a:t>
            </a:r>
            <a:r>
              <a:rPr lang="en-US" altLang="zh-CN" sz="2000" b="1" baseline="-25000">
                <a:latin typeface="宋体" panose="02010600030101010101" pitchFamily="2" charset="-122"/>
              </a:rPr>
              <a:t>1</a:t>
            </a:r>
            <a:r>
              <a:rPr lang="zh-CN" altLang="en-US" sz="2000" b="1">
                <a:latin typeface="宋体" panose="02010600030101010101" pitchFamily="2" charset="-122"/>
              </a:rPr>
              <a:t>｝），其中     Ｋ＝｛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0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1</a:t>
            </a:r>
            <a:r>
              <a:rPr lang="zh-CN" altLang="en-US" sz="2000" b="1">
                <a:latin typeface="宋体" panose="02010600030101010101" pitchFamily="2" charset="-122"/>
              </a:rPr>
              <a:t>｝</a:t>
            </a:r>
          </a:p>
          <a:p>
            <a:pPr algn="just" eaLnBrk="1" hangingPunct="1">
              <a:lnSpc>
                <a:spcPct val="80000"/>
              </a:lnSpc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  Ｖ</a:t>
            </a:r>
            <a:r>
              <a:rPr lang="zh-CN" altLang="en-US" sz="2000" b="1" baseline="-25000">
                <a:latin typeface="宋体" panose="02010600030101010101" pitchFamily="2" charset="-122"/>
              </a:rPr>
              <a:t>Ｔ</a:t>
            </a:r>
            <a:r>
              <a:rPr lang="zh-CN" altLang="en-US" sz="2000" b="1">
                <a:latin typeface="宋体" panose="02010600030101010101" pitchFamily="2" charset="-122"/>
              </a:rPr>
              <a:t>＝｛</a:t>
            </a:r>
            <a:r>
              <a:rPr lang="en-US" altLang="zh-CN" sz="2000" b="1">
                <a:latin typeface="宋体" panose="02010600030101010101" pitchFamily="2" charset="-122"/>
              </a:rPr>
              <a:t>a,b</a:t>
            </a:r>
            <a:r>
              <a:rPr lang="zh-CN" altLang="en-US" sz="2000" b="1">
                <a:latin typeface="宋体" panose="02010600030101010101" pitchFamily="2" charset="-122"/>
              </a:rPr>
              <a:t>｝</a:t>
            </a:r>
          </a:p>
          <a:p>
            <a:pPr algn="just" eaLnBrk="1" hangingPunct="1">
              <a:lnSpc>
                <a:spcPct val="80000"/>
              </a:lnSpc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   </a:t>
            </a:r>
            <a:r>
              <a:rPr lang="en-US" altLang="zh-CN" sz="2000" b="1">
                <a:latin typeface="宋体" panose="02010600030101010101" pitchFamily="2" charset="-122"/>
              </a:rPr>
              <a:t>M∶ M</a:t>
            </a:r>
            <a:r>
              <a:rPr lang="zh-CN" altLang="en-US" sz="2000" b="1">
                <a:latin typeface="宋体" panose="02010600030101010101" pitchFamily="2" charset="-122"/>
              </a:rPr>
              <a:t>（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0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a</a:t>
            </a:r>
            <a:r>
              <a:rPr lang="zh-CN" altLang="en-US" sz="2000" b="1">
                <a:latin typeface="宋体" panose="02010600030101010101" pitchFamily="2" charset="-122"/>
              </a:rPr>
              <a:t>）＝｛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0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1</a:t>
            </a:r>
            <a:r>
              <a:rPr lang="zh-CN" altLang="en-US" sz="2000" b="1">
                <a:latin typeface="宋体" panose="02010600030101010101" pitchFamily="2" charset="-122"/>
              </a:rPr>
              <a:t>｝       </a:t>
            </a:r>
            <a:r>
              <a:rPr lang="en-US" altLang="zh-CN" sz="2000" b="1">
                <a:latin typeface="宋体" panose="02010600030101010101" pitchFamily="2" charset="-122"/>
              </a:rPr>
              <a:t>M</a:t>
            </a:r>
            <a:r>
              <a:rPr lang="zh-CN" altLang="en-US" sz="2000" b="1">
                <a:latin typeface="宋体" panose="02010600030101010101" pitchFamily="2" charset="-122"/>
              </a:rPr>
              <a:t>（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0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b</a:t>
            </a:r>
            <a:r>
              <a:rPr lang="zh-CN" altLang="en-US" sz="2000" b="1">
                <a:latin typeface="宋体" panose="02010600030101010101" pitchFamily="2" charset="-122"/>
              </a:rPr>
              <a:t>）＝｛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1</a:t>
            </a:r>
            <a:r>
              <a:rPr lang="zh-CN" altLang="en-US" sz="2000" b="1">
                <a:latin typeface="宋体" panose="02010600030101010101" pitchFamily="2" charset="-122"/>
              </a:rPr>
              <a:t>｝</a:t>
            </a:r>
          </a:p>
          <a:p>
            <a:pPr algn="just" eaLnBrk="1" hangingPunct="1">
              <a:lnSpc>
                <a:spcPct val="80000"/>
              </a:lnSpc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       </a:t>
            </a:r>
            <a:r>
              <a:rPr lang="en-US" altLang="zh-CN" sz="2000" b="1">
                <a:latin typeface="宋体" panose="02010600030101010101" pitchFamily="2" charset="-122"/>
              </a:rPr>
              <a:t>M</a:t>
            </a:r>
            <a:r>
              <a:rPr lang="zh-CN" altLang="en-US" sz="2000" b="1">
                <a:latin typeface="宋体" panose="02010600030101010101" pitchFamily="2" charset="-122"/>
              </a:rPr>
              <a:t>（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1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a</a:t>
            </a:r>
            <a:r>
              <a:rPr lang="zh-CN" altLang="en-US" sz="2000" b="1">
                <a:latin typeface="宋体" panose="02010600030101010101" pitchFamily="2" charset="-122"/>
              </a:rPr>
              <a:t>）＝</a:t>
            </a:r>
            <a:r>
              <a:rPr lang="zh-CN" altLang="en-US" sz="2000" b="1">
                <a:latin typeface="宋体" panose="02010600030101010101" pitchFamily="2" charset="-122"/>
                <a:sym typeface="Symbol" panose="05050102010706020507" pitchFamily="18" charset="2"/>
              </a:rPr>
              <a:t>               </a:t>
            </a:r>
            <a:r>
              <a:rPr lang="en-US" altLang="zh-CN" sz="2000" b="1">
                <a:latin typeface="宋体" panose="02010600030101010101" pitchFamily="2" charset="-122"/>
                <a:sym typeface="Symbol" panose="05050102010706020507" pitchFamily="18" charset="2"/>
              </a:rPr>
              <a:t>M</a:t>
            </a:r>
            <a:r>
              <a:rPr lang="zh-CN" altLang="en-US" sz="2000" b="1">
                <a:latin typeface="宋体" panose="02010600030101010101" pitchFamily="2" charset="-122"/>
              </a:rPr>
              <a:t>（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1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b</a:t>
            </a:r>
            <a:r>
              <a:rPr lang="zh-CN" altLang="en-US" sz="2000" b="1">
                <a:latin typeface="宋体" panose="02010600030101010101" pitchFamily="2" charset="-122"/>
              </a:rPr>
              <a:t>）＝｛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0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1</a:t>
            </a:r>
            <a:r>
              <a:rPr lang="zh-CN" altLang="en-US" sz="2000" b="1">
                <a:latin typeface="宋体" panose="02010600030101010101" pitchFamily="2" charset="-122"/>
              </a:rPr>
              <a:t>｝</a:t>
            </a:r>
          </a:p>
          <a:p>
            <a:pPr algn="just" eaLnBrk="1" hangingPunct="1">
              <a:lnSpc>
                <a:spcPct val="80000"/>
              </a:lnSpc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   Ｓ＝｛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0</a:t>
            </a:r>
            <a:r>
              <a:rPr lang="zh-CN" altLang="en-US" sz="2000" b="1">
                <a:latin typeface="宋体" panose="02010600030101010101" pitchFamily="2" charset="-122"/>
              </a:rPr>
              <a:t>｝</a:t>
            </a:r>
          </a:p>
          <a:p>
            <a:pPr algn="just" eaLnBrk="1" hangingPunct="1">
              <a:lnSpc>
                <a:spcPct val="80000"/>
              </a:lnSpc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   Ｚ＝｛</a:t>
            </a:r>
            <a:r>
              <a:rPr lang="en-US" altLang="zh-CN" sz="2000" b="1">
                <a:latin typeface="宋体" panose="02010600030101010101" pitchFamily="2" charset="-122"/>
              </a:rPr>
              <a:t>S</a:t>
            </a:r>
            <a:r>
              <a:rPr lang="en-US" altLang="zh-CN" sz="2000" b="1" baseline="-25000">
                <a:latin typeface="宋体" panose="02010600030101010101" pitchFamily="2" charset="-122"/>
              </a:rPr>
              <a:t>1</a:t>
            </a:r>
            <a:r>
              <a:rPr lang="zh-CN" altLang="en-US" sz="2000" b="1">
                <a:latin typeface="宋体" panose="02010600030101010101" pitchFamily="2" charset="-122"/>
              </a:rPr>
              <a:t>｝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其状态转换矩阵见</a:t>
            </a:r>
            <a:r>
              <a:rPr lang="zh-CN" altLang="en-US" sz="2000" b="1">
                <a:solidFill>
                  <a:schemeClr val="hlink"/>
                </a:solidFill>
                <a:latin typeface="宋体" panose="02010600030101010101" pitchFamily="2" charset="-122"/>
              </a:rPr>
              <a:t>下表</a:t>
            </a:r>
            <a:r>
              <a:rPr lang="zh-CN" altLang="en-US" sz="2000" b="1">
                <a:latin typeface="宋体" panose="02010600030101010101" pitchFamily="2" charset="-122"/>
              </a:rPr>
              <a:t>及状态转换图见</a:t>
            </a:r>
            <a:r>
              <a:rPr lang="zh-CN" altLang="en-US" sz="2000" b="1">
                <a:solidFill>
                  <a:schemeClr val="hlink"/>
                </a:solidFill>
                <a:latin typeface="宋体" panose="02010600030101010101" pitchFamily="2" charset="-122"/>
              </a:rPr>
              <a:t>下图</a:t>
            </a:r>
            <a:r>
              <a:rPr lang="zh-CN" altLang="en-US" sz="2000" b="1">
                <a:latin typeface="宋体" panose="02010600030101010101" pitchFamily="2" charset="-122"/>
              </a:rPr>
              <a:t>所示。</a:t>
            </a:r>
            <a:r>
              <a:rPr lang="zh-CN" altLang="en-US" sz="2000" b="1"/>
              <a:t> </a:t>
            </a:r>
          </a:p>
          <a:p>
            <a:pPr algn="just" eaLnBrk="1" hangingPunct="1">
              <a:lnSpc>
                <a:spcPct val="80000"/>
              </a:lnSpc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</a:t>
            </a:r>
            <a:r>
              <a:rPr lang="zh-CN" altLang="en-US" sz="2000" b="1"/>
              <a:t> </a:t>
            </a:r>
          </a:p>
        </p:txBody>
      </p:sp>
      <p:sp>
        <p:nvSpPr>
          <p:cNvPr id="350212" name="Rectangle 4"/>
          <p:cNvSpPr>
            <a:spLocks noChangeArrowheads="1"/>
          </p:cNvSpPr>
          <p:nvPr/>
        </p:nvSpPr>
        <p:spPr bwMode="auto">
          <a:xfrm>
            <a:off x="2640014" y="4149726"/>
            <a:ext cx="3455987" cy="1800225"/>
          </a:xfrm>
          <a:prstGeom prst="rect">
            <a:avLst/>
          </a:prstGeom>
          <a:solidFill>
            <a:schemeClr val="accent1"/>
          </a:solidFill>
          <a:ln w="28575">
            <a:noFill/>
            <a:miter lim="800000"/>
            <a:headEnd/>
            <a:tailEnd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en-US" altLang="zh-CN" sz="16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    </a:t>
            </a:r>
            <a:r>
              <a:rPr lang="zh-CN" altLang="en-US" sz="16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字符       </a:t>
            </a:r>
            <a:r>
              <a:rPr lang="en-US" altLang="zh-CN" sz="16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a           b</a:t>
            </a: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zh-CN" altLang="en-US" sz="16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状态</a:t>
            </a: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zh-CN" altLang="en-US" sz="16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 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0</a:t>
            </a:r>
            <a:r>
              <a:rPr lang="en-US" altLang="zh-CN" sz="16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       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{S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0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, 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1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}     {S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1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}</a:t>
            </a: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endParaRPr lang="en-US" altLang="zh-CN" sz="2000" b="1">
              <a:solidFill>
                <a:srgbClr val="000000"/>
              </a:solidFill>
              <a:effectLst>
                <a:outerShdw blurRad="38100" dist="38100" dir="2700000" algn="tl">
                  <a:srgbClr val="FFFFFF"/>
                </a:outerShdw>
              </a:effectLst>
              <a:latin typeface="宋体" pitchFamily="2" charset="-122"/>
            </a:endParaRPr>
          </a:p>
          <a:p>
            <a:pPr marL="342900" indent="-342900">
              <a:spcBef>
                <a:spcPct val="20000"/>
              </a:spcBef>
              <a:buClr>
                <a:schemeClr val="folHlink"/>
              </a:buClr>
              <a:buSzPct val="60000"/>
              <a:defRPr/>
            </a:pP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 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1</a:t>
            </a:r>
            <a:r>
              <a:rPr lang="en-US" altLang="zh-CN" sz="2000" b="1" baseline="-25000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宋体" pitchFamily="2" charset="-122"/>
              </a:rPr>
              <a:t>                       </a:t>
            </a:r>
            <a:r>
              <a:rPr lang="en-US" altLang="zh-CN" sz="2000" b="1">
                <a:solidFill>
                  <a:srgbClr val="00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宋体" pitchFamily="2" charset="-122"/>
              </a:rPr>
              <a:t> 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{S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0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, S</a:t>
            </a:r>
            <a:r>
              <a:rPr lang="en-US" altLang="zh-CN" sz="2000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1</a:t>
            </a:r>
            <a:r>
              <a:rPr lang="en-US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}</a:t>
            </a:r>
          </a:p>
        </p:txBody>
      </p:sp>
      <p:sp>
        <p:nvSpPr>
          <p:cNvPr id="350213" name="Line 5"/>
          <p:cNvSpPr>
            <a:spLocks noChangeShapeType="1"/>
          </p:cNvSpPr>
          <p:nvPr/>
        </p:nvSpPr>
        <p:spPr bwMode="auto">
          <a:xfrm>
            <a:off x="2641600" y="4800600"/>
            <a:ext cx="3455988" cy="1588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ffectLst>
            <a:prstShdw prst="shdw18" dist="17961" dir="135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350214" name="Line 6"/>
          <p:cNvSpPr>
            <a:spLocks noChangeShapeType="1"/>
          </p:cNvSpPr>
          <p:nvPr/>
        </p:nvSpPr>
        <p:spPr bwMode="auto">
          <a:xfrm flipH="1">
            <a:off x="3721101" y="4149726"/>
            <a:ext cx="4763" cy="1800225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>
            <a:prstShdw prst="shdw17" dist="17961" dir="27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350215" name="Line 7"/>
          <p:cNvSpPr>
            <a:spLocks noChangeShapeType="1"/>
          </p:cNvSpPr>
          <p:nvPr/>
        </p:nvSpPr>
        <p:spPr bwMode="auto">
          <a:xfrm flipH="1">
            <a:off x="4873626" y="4149726"/>
            <a:ext cx="3175" cy="1800225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/>
          </a:ln>
          <a:effectLst>
            <a:prstShdw prst="shdw17" dist="17961" dir="27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sp>
        <p:nvSpPr>
          <p:cNvPr id="350217" name="Line 9"/>
          <p:cNvSpPr>
            <a:spLocks noChangeShapeType="1"/>
          </p:cNvSpPr>
          <p:nvPr/>
        </p:nvSpPr>
        <p:spPr bwMode="auto">
          <a:xfrm>
            <a:off x="2641600" y="5313363"/>
            <a:ext cx="3455988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ffectLst>
            <a:prstShdw prst="shdw18" dist="17961" dir="13500000">
              <a:schemeClr val="bg1">
                <a:gamma/>
                <a:shade val="60000"/>
                <a:invGamma/>
              </a:schemeClr>
            </a:prstShdw>
          </a:effectLst>
        </p:spPr>
        <p:txBody>
          <a:bodyPr wrap="none"/>
          <a:lstStyle/>
          <a:p>
            <a:pPr>
              <a:defRPr/>
            </a:pPr>
            <a:endParaRPr lang="zh-CN" altLang="en-US">
              <a:latin typeface="Arial" charset="0"/>
            </a:endParaRPr>
          </a:p>
        </p:txBody>
      </p:sp>
      <p:grpSp>
        <p:nvGrpSpPr>
          <p:cNvPr id="26633" name="Group 10"/>
          <p:cNvGrpSpPr>
            <a:grpSpLocks/>
          </p:cNvGrpSpPr>
          <p:nvPr/>
        </p:nvGrpSpPr>
        <p:grpSpPr bwMode="auto">
          <a:xfrm>
            <a:off x="4295776" y="5516564"/>
            <a:ext cx="142875" cy="287337"/>
            <a:chOff x="1429" y="2115"/>
            <a:chExt cx="90" cy="181"/>
          </a:xfrm>
        </p:grpSpPr>
        <p:sp>
          <p:nvSpPr>
            <p:cNvPr id="350219" name="Oval 11"/>
            <p:cNvSpPr>
              <a:spLocks noChangeArrowheads="1"/>
            </p:cNvSpPr>
            <p:nvPr/>
          </p:nvSpPr>
          <p:spPr bwMode="auto">
            <a:xfrm>
              <a:off x="1429" y="2160"/>
              <a:ext cx="90" cy="91"/>
            </a:xfrm>
            <a:prstGeom prst="ellipse">
              <a:avLst/>
            </a:prstGeom>
            <a:noFill/>
            <a:ln w="9525">
              <a:solidFill>
                <a:srgbClr val="0033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marL="342900" indent="-342900" algn="ctr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endParaRPr lang="zh-CN" altLang="zh-CN" sz="20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endParaRPr>
            </a:p>
          </p:txBody>
        </p:sp>
        <p:sp>
          <p:nvSpPr>
            <p:cNvPr id="26647" name="Line 12"/>
            <p:cNvSpPr>
              <a:spLocks noChangeShapeType="1"/>
            </p:cNvSpPr>
            <p:nvPr/>
          </p:nvSpPr>
          <p:spPr bwMode="auto">
            <a:xfrm flipH="1">
              <a:off x="1429" y="2115"/>
              <a:ext cx="90" cy="181"/>
            </a:xfrm>
            <a:prstGeom prst="line">
              <a:avLst/>
            </a:prstGeom>
            <a:noFill/>
            <a:ln w="28575">
              <a:solidFill>
                <a:srgbClr val="00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350221" name="Oval 13"/>
          <p:cNvSpPr>
            <a:spLocks noChangeArrowheads="1"/>
          </p:cNvSpPr>
          <p:nvPr/>
        </p:nvSpPr>
        <p:spPr bwMode="auto">
          <a:xfrm>
            <a:off x="6529389" y="4795838"/>
            <a:ext cx="358775" cy="360362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kumimoji="1"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34" charset="0"/>
              </a:rPr>
              <a:t>S</a:t>
            </a:r>
            <a:r>
              <a:rPr kumimoji="1"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34" charset="0"/>
              </a:rPr>
              <a:t>0</a:t>
            </a:r>
          </a:p>
        </p:txBody>
      </p:sp>
      <p:grpSp>
        <p:nvGrpSpPr>
          <p:cNvPr id="26635" name="Group 14"/>
          <p:cNvGrpSpPr>
            <a:grpSpLocks/>
          </p:cNvGrpSpPr>
          <p:nvPr/>
        </p:nvGrpSpPr>
        <p:grpSpPr bwMode="auto">
          <a:xfrm>
            <a:off x="9912350" y="4724400"/>
            <a:ext cx="503238" cy="503238"/>
            <a:chOff x="3560" y="1480"/>
            <a:chExt cx="317" cy="317"/>
          </a:xfrm>
        </p:grpSpPr>
        <p:sp>
          <p:nvSpPr>
            <p:cNvPr id="26644" name="Oval 15"/>
            <p:cNvSpPr>
              <a:spLocks noChangeArrowheads="1"/>
            </p:cNvSpPr>
            <p:nvPr/>
          </p:nvSpPr>
          <p:spPr bwMode="auto">
            <a:xfrm>
              <a:off x="3560" y="1480"/>
              <a:ext cx="317" cy="31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50224" name="Oval 16"/>
            <p:cNvSpPr>
              <a:spLocks noChangeArrowheads="1"/>
            </p:cNvSpPr>
            <p:nvPr/>
          </p:nvSpPr>
          <p:spPr bwMode="auto">
            <a:xfrm>
              <a:off x="3607" y="1525"/>
              <a:ext cx="226" cy="22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r>
                <a:rPr kumimoji="1" lang="en-US" altLang="zh-CN" b="1">
                  <a:effectLst>
                    <a:outerShdw blurRad="38100" dist="38100" dir="2700000" algn="tl">
                      <a:srgbClr val="000000"/>
                    </a:outerShdw>
                  </a:effectLst>
                  <a:latin typeface="Tahoma" pitchFamily="34" charset="0"/>
                </a:rPr>
                <a:t>S</a:t>
              </a:r>
              <a:r>
                <a:rPr kumimoji="1" lang="en-US" altLang="zh-CN" b="1" baseline="-25000">
                  <a:effectLst>
                    <a:outerShdw blurRad="38100" dist="38100" dir="2700000" algn="tl">
                      <a:srgbClr val="000000"/>
                    </a:outerShdw>
                  </a:effectLst>
                  <a:latin typeface="Tahoma" pitchFamily="34" charset="0"/>
                </a:rPr>
                <a:t>1</a:t>
              </a:r>
            </a:p>
          </p:txBody>
        </p:sp>
      </p:grpSp>
      <p:sp>
        <p:nvSpPr>
          <p:cNvPr id="26636" name="Freeform 17"/>
          <p:cNvSpPr>
            <a:spLocks/>
          </p:cNvSpPr>
          <p:nvPr/>
        </p:nvSpPr>
        <p:spPr bwMode="auto">
          <a:xfrm>
            <a:off x="6888163" y="4795838"/>
            <a:ext cx="2951162" cy="144462"/>
          </a:xfrm>
          <a:custGeom>
            <a:avLst/>
            <a:gdLst>
              <a:gd name="T0" fmla="*/ 0 w 1859"/>
              <a:gd name="T1" fmla="*/ 144462 h 46"/>
              <a:gd name="T2" fmla="*/ 1366837 w 1859"/>
              <a:gd name="T3" fmla="*/ 0 h 46"/>
              <a:gd name="T4" fmla="*/ 2951162 w 1859"/>
              <a:gd name="T5" fmla="*/ 144462 h 46"/>
              <a:gd name="T6" fmla="*/ 0 60000 65536"/>
              <a:gd name="T7" fmla="*/ 0 60000 65536"/>
              <a:gd name="T8" fmla="*/ 0 60000 65536"/>
              <a:gd name="T9" fmla="*/ 0 w 1859"/>
              <a:gd name="T10" fmla="*/ 0 h 46"/>
              <a:gd name="T11" fmla="*/ 1859 w 1859"/>
              <a:gd name="T12" fmla="*/ 46 h 4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859" h="46">
                <a:moveTo>
                  <a:pt x="0" y="46"/>
                </a:moveTo>
                <a:cubicBezTo>
                  <a:pt x="275" y="23"/>
                  <a:pt x="551" y="0"/>
                  <a:pt x="861" y="0"/>
                </a:cubicBezTo>
                <a:cubicBezTo>
                  <a:pt x="1171" y="0"/>
                  <a:pt x="1515" y="23"/>
                  <a:pt x="1859" y="46"/>
                </a:cubicBezTo>
              </a:path>
            </a:pathLst>
          </a:cu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6637" name="Freeform 18"/>
          <p:cNvSpPr>
            <a:spLocks/>
          </p:cNvSpPr>
          <p:nvPr/>
        </p:nvSpPr>
        <p:spPr bwMode="auto">
          <a:xfrm flipV="1">
            <a:off x="6815139" y="5156201"/>
            <a:ext cx="3024187" cy="142875"/>
          </a:xfrm>
          <a:custGeom>
            <a:avLst/>
            <a:gdLst>
              <a:gd name="T0" fmla="*/ 0 w 1859"/>
              <a:gd name="T1" fmla="*/ 142875 h 46"/>
              <a:gd name="T2" fmla="*/ 1400659 w 1859"/>
              <a:gd name="T3" fmla="*/ 0 h 46"/>
              <a:gd name="T4" fmla="*/ 3024187 w 1859"/>
              <a:gd name="T5" fmla="*/ 142875 h 46"/>
              <a:gd name="T6" fmla="*/ 0 60000 65536"/>
              <a:gd name="T7" fmla="*/ 0 60000 65536"/>
              <a:gd name="T8" fmla="*/ 0 60000 65536"/>
              <a:gd name="T9" fmla="*/ 0 w 1859"/>
              <a:gd name="T10" fmla="*/ 0 h 46"/>
              <a:gd name="T11" fmla="*/ 1859 w 1859"/>
              <a:gd name="T12" fmla="*/ 46 h 4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859" h="46">
                <a:moveTo>
                  <a:pt x="0" y="46"/>
                </a:moveTo>
                <a:cubicBezTo>
                  <a:pt x="275" y="23"/>
                  <a:pt x="551" y="0"/>
                  <a:pt x="861" y="0"/>
                </a:cubicBezTo>
                <a:cubicBezTo>
                  <a:pt x="1171" y="0"/>
                  <a:pt x="1515" y="23"/>
                  <a:pt x="1859" y="46"/>
                </a:cubicBezTo>
              </a:path>
            </a:pathLst>
          </a:custGeom>
          <a:noFill/>
          <a:ln w="9525" cap="flat" cmpd="sng">
            <a:solidFill>
              <a:schemeClr val="tx1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50227" name="Text Box 19"/>
          <p:cNvSpPr txBox="1">
            <a:spLocks noChangeArrowheads="1"/>
          </p:cNvSpPr>
          <p:nvPr/>
        </p:nvSpPr>
        <p:spPr bwMode="auto">
          <a:xfrm>
            <a:off x="7966075" y="4275138"/>
            <a:ext cx="865188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a,b</a:t>
            </a:r>
            <a:endParaRPr kumimoji="1" lang="el-GR" altLang="zh-CN" sz="28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</p:txBody>
      </p:sp>
      <p:sp>
        <p:nvSpPr>
          <p:cNvPr id="350228" name="Text Box 20"/>
          <p:cNvSpPr txBox="1">
            <a:spLocks noChangeArrowheads="1"/>
          </p:cNvSpPr>
          <p:nvPr/>
        </p:nvSpPr>
        <p:spPr bwMode="auto">
          <a:xfrm>
            <a:off x="8183564" y="5138738"/>
            <a:ext cx="720725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kumimoji="1" lang="en-US" altLang="zh-CN" sz="28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b</a:t>
            </a:r>
            <a:endParaRPr kumimoji="1" lang="el-GR" altLang="zh-CN" sz="28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</p:txBody>
      </p:sp>
      <p:sp>
        <p:nvSpPr>
          <p:cNvPr id="26640" name="Freeform 21"/>
          <p:cNvSpPr>
            <a:spLocks/>
          </p:cNvSpPr>
          <p:nvPr/>
        </p:nvSpPr>
        <p:spPr bwMode="auto">
          <a:xfrm rot="10800000">
            <a:off x="6350001" y="4437063"/>
            <a:ext cx="682625" cy="360362"/>
          </a:xfrm>
          <a:custGeom>
            <a:avLst/>
            <a:gdLst>
              <a:gd name="T0" fmla="*/ 227013 w 430"/>
              <a:gd name="T1" fmla="*/ 0 h 227"/>
              <a:gd name="T2" fmla="*/ 11112 w 430"/>
              <a:gd name="T3" fmla="*/ 215900 h 227"/>
              <a:gd name="T4" fmla="*/ 298450 w 430"/>
              <a:gd name="T5" fmla="*/ 360362 h 227"/>
              <a:gd name="T6" fmla="*/ 658813 w 430"/>
              <a:gd name="T7" fmla="*/ 215900 h 227"/>
              <a:gd name="T8" fmla="*/ 442913 w 430"/>
              <a:gd name="T9" fmla="*/ 0 h 22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30"/>
              <a:gd name="T16" fmla="*/ 0 h 227"/>
              <a:gd name="T17" fmla="*/ 430 w 430"/>
              <a:gd name="T18" fmla="*/ 227 h 22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30" h="227">
                <a:moveTo>
                  <a:pt x="143" y="0"/>
                </a:moveTo>
                <a:cubicBezTo>
                  <a:pt x="71" y="49"/>
                  <a:pt x="0" y="98"/>
                  <a:pt x="7" y="136"/>
                </a:cubicBezTo>
                <a:cubicBezTo>
                  <a:pt x="14" y="174"/>
                  <a:pt x="120" y="227"/>
                  <a:pt x="188" y="227"/>
                </a:cubicBezTo>
                <a:cubicBezTo>
                  <a:pt x="256" y="227"/>
                  <a:pt x="400" y="174"/>
                  <a:pt x="415" y="136"/>
                </a:cubicBezTo>
                <a:cubicBezTo>
                  <a:pt x="430" y="98"/>
                  <a:pt x="354" y="49"/>
                  <a:pt x="279" y="0"/>
                </a:cubicBezTo>
              </a:path>
            </a:pathLst>
          </a:cu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50230" name="Text Box 22"/>
          <p:cNvSpPr txBox="1">
            <a:spLocks noChangeArrowheads="1"/>
          </p:cNvSpPr>
          <p:nvPr/>
        </p:nvSpPr>
        <p:spPr bwMode="auto">
          <a:xfrm>
            <a:off x="6526214" y="4005263"/>
            <a:ext cx="64928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kumimoji="1"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a</a:t>
            </a:r>
            <a:endParaRPr kumimoji="1" lang="el-GR" altLang="zh-CN" sz="24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</p:txBody>
      </p:sp>
      <p:sp>
        <p:nvSpPr>
          <p:cNvPr id="26642" name="Freeform 23"/>
          <p:cNvSpPr>
            <a:spLocks/>
          </p:cNvSpPr>
          <p:nvPr/>
        </p:nvSpPr>
        <p:spPr bwMode="auto">
          <a:xfrm rot="10800000">
            <a:off x="9840914" y="4365626"/>
            <a:ext cx="682625" cy="360363"/>
          </a:xfrm>
          <a:custGeom>
            <a:avLst/>
            <a:gdLst>
              <a:gd name="T0" fmla="*/ 227013 w 430"/>
              <a:gd name="T1" fmla="*/ 0 h 227"/>
              <a:gd name="T2" fmla="*/ 11112 w 430"/>
              <a:gd name="T3" fmla="*/ 215900 h 227"/>
              <a:gd name="T4" fmla="*/ 298450 w 430"/>
              <a:gd name="T5" fmla="*/ 360363 h 227"/>
              <a:gd name="T6" fmla="*/ 658813 w 430"/>
              <a:gd name="T7" fmla="*/ 215900 h 227"/>
              <a:gd name="T8" fmla="*/ 442913 w 430"/>
              <a:gd name="T9" fmla="*/ 0 h 22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30"/>
              <a:gd name="T16" fmla="*/ 0 h 227"/>
              <a:gd name="T17" fmla="*/ 430 w 430"/>
              <a:gd name="T18" fmla="*/ 227 h 22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30" h="227">
                <a:moveTo>
                  <a:pt x="143" y="0"/>
                </a:moveTo>
                <a:cubicBezTo>
                  <a:pt x="71" y="49"/>
                  <a:pt x="0" y="98"/>
                  <a:pt x="7" y="136"/>
                </a:cubicBezTo>
                <a:cubicBezTo>
                  <a:pt x="14" y="174"/>
                  <a:pt x="120" y="227"/>
                  <a:pt x="188" y="227"/>
                </a:cubicBezTo>
                <a:cubicBezTo>
                  <a:pt x="256" y="227"/>
                  <a:pt x="400" y="174"/>
                  <a:pt x="415" y="136"/>
                </a:cubicBezTo>
                <a:cubicBezTo>
                  <a:pt x="430" y="98"/>
                  <a:pt x="354" y="49"/>
                  <a:pt x="279" y="0"/>
                </a:cubicBezTo>
              </a:path>
            </a:pathLst>
          </a:cu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50232" name="Text Box 24"/>
          <p:cNvSpPr txBox="1">
            <a:spLocks noChangeArrowheads="1"/>
          </p:cNvSpPr>
          <p:nvPr/>
        </p:nvSpPr>
        <p:spPr bwMode="auto">
          <a:xfrm>
            <a:off x="9874250" y="3933825"/>
            <a:ext cx="6492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kumimoji="1"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 b</a:t>
            </a:r>
            <a:endParaRPr kumimoji="1" lang="el-GR" altLang="zh-CN" sz="24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337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07ADD12C-8E08-48E4-B8B2-0A9D2DAF4F35}" type="slidenum">
              <a:rPr lang="en-US" altLang="zh-CN"/>
              <a:pPr eaLnBrk="1" hangingPunct="1"/>
              <a:t>24</a:t>
            </a:fld>
            <a:endParaRPr lang="en-US" altLang="zh-CN"/>
          </a:p>
        </p:txBody>
      </p:sp>
      <p:sp>
        <p:nvSpPr>
          <p:cNvPr id="351234" name="Rectangle 2"/>
          <p:cNvSpPr>
            <a:spLocks noChangeArrowheads="1"/>
          </p:cNvSpPr>
          <p:nvPr/>
        </p:nvSpPr>
        <p:spPr bwMode="auto">
          <a:xfrm>
            <a:off x="1877568" y="846646"/>
            <a:ext cx="8179245" cy="2973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just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kumimoji="1" lang="zh-CN" altLang="en-US" sz="2400" b="1" dirty="0">
                <a:latin typeface="宋体" pitchFamily="2" charset="-122"/>
              </a:rPr>
              <a:t>现构造一个接受Ｌ（</a:t>
            </a:r>
            <a:r>
              <a:rPr kumimoji="1" lang="en-US" altLang="zh-CN" sz="2400" b="1" dirty="0">
                <a:latin typeface="宋体" pitchFamily="2" charset="-122"/>
              </a:rPr>
              <a:t>M</a:t>
            </a:r>
            <a:r>
              <a:rPr kumimoji="1" lang="zh-CN" altLang="en-US" sz="2400" b="1" dirty="0">
                <a:latin typeface="宋体" pitchFamily="2" charset="-122"/>
              </a:rPr>
              <a:t>）的（</a:t>
            </a:r>
            <a:r>
              <a:rPr kumimoji="1" lang="en-US" altLang="zh-CN" sz="2400" b="1" dirty="0">
                <a:latin typeface="宋体" pitchFamily="2" charset="-122"/>
              </a:rPr>
              <a:t>DFA</a:t>
            </a:r>
            <a:r>
              <a:rPr kumimoji="1" lang="zh-CN" altLang="en-US" sz="2400" b="1" dirty="0">
                <a:latin typeface="宋体" pitchFamily="2" charset="-122"/>
              </a:rPr>
              <a:t>）Ｍ</a:t>
            </a:r>
            <a:r>
              <a:rPr kumimoji="1" lang="en-US" altLang="zh-CN" sz="2400" b="1" dirty="0">
                <a:latin typeface="宋体" pitchFamily="2" charset="-122"/>
              </a:rPr>
              <a:t>′</a:t>
            </a:r>
          </a:p>
          <a:p>
            <a:pPr algn="just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kumimoji="1" lang="zh-CN" altLang="en-US" sz="2400" b="1" dirty="0">
                <a:latin typeface="宋体" pitchFamily="2" charset="-122"/>
              </a:rPr>
              <a:t>设（</a:t>
            </a:r>
            <a:r>
              <a:rPr kumimoji="1" lang="en-US" altLang="zh-CN" sz="2400" b="1" dirty="0">
                <a:latin typeface="宋体" pitchFamily="2" charset="-122"/>
              </a:rPr>
              <a:t>DFA</a:t>
            </a:r>
            <a:r>
              <a:rPr kumimoji="1" lang="zh-CN" altLang="en-US" sz="2400" b="1" dirty="0">
                <a:latin typeface="宋体" pitchFamily="2" charset="-122"/>
              </a:rPr>
              <a:t>）</a:t>
            </a:r>
            <a:r>
              <a:rPr kumimoji="1" lang="en-US" altLang="zh-CN" sz="2400" b="1" dirty="0">
                <a:latin typeface="宋体" pitchFamily="2" charset="-122"/>
              </a:rPr>
              <a:t>M′</a:t>
            </a:r>
            <a:r>
              <a:rPr kumimoji="1" lang="zh-CN" altLang="en-US" sz="2400" b="1" dirty="0">
                <a:latin typeface="宋体" pitchFamily="2" charset="-122"/>
              </a:rPr>
              <a:t>＝（Ｋ</a:t>
            </a:r>
            <a:r>
              <a:rPr kumimoji="1" lang="en-US" altLang="zh-CN" sz="2400" b="1" dirty="0">
                <a:latin typeface="宋体" pitchFamily="2" charset="-122"/>
              </a:rPr>
              <a:t>′</a:t>
            </a:r>
            <a:r>
              <a:rPr kumimoji="1" lang="zh-CN" altLang="en-US" sz="2400" b="1" dirty="0">
                <a:latin typeface="宋体" pitchFamily="2" charset="-122"/>
              </a:rPr>
              <a:t>，</a:t>
            </a:r>
            <a:r>
              <a:rPr kumimoji="1" lang="en-US" altLang="zh-CN" sz="2400" b="1" dirty="0">
                <a:latin typeface="宋体" pitchFamily="2" charset="-122"/>
              </a:rPr>
              <a:t>V</a:t>
            </a:r>
            <a:r>
              <a:rPr kumimoji="1" lang="en-US" altLang="zh-CN" sz="2400" b="1" baseline="-25000" dirty="0">
                <a:latin typeface="宋体" pitchFamily="2" charset="-122"/>
              </a:rPr>
              <a:t>T</a:t>
            </a:r>
            <a:r>
              <a:rPr kumimoji="1" lang="en-US" altLang="zh-CN" sz="2400" b="1" dirty="0">
                <a:latin typeface="宋体" pitchFamily="2" charset="-122"/>
              </a:rPr>
              <a:t>′</a:t>
            </a:r>
            <a:r>
              <a:rPr kumimoji="1" lang="zh-CN" altLang="en-US" sz="2400" b="1" dirty="0">
                <a:latin typeface="宋体" pitchFamily="2" charset="-122"/>
              </a:rPr>
              <a:t>，</a:t>
            </a:r>
            <a:r>
              <a:rPr kumimoji="1" lang="en-US" altLang="zh-CN" sz="2400" b="1" dirty="0">
                <a:latin typeface="宋体" pitchFamily="2" charset="-122"/>
              </a:rPr>
              <a:t>M′</a:t>
            </a:r>
            <a:r>
              <a:rPr kumimoji="1" lang="zh-CN" altLang="en-US" sz="2400" b="1" dirty="0">
                <a:latin typeface="宋体" pitchFamily="2" charset="-122"/>
              </a:rPr>
              <a:t>，Ｓ</a:t>
            </a:r>
            <a:r>
              <a:rPr kumimoji="1" lang="en-US" altLang="zh-CN" sz="2400" b="1" dirty="0">
                <a:latin typeface="宋体" pitchFamily="2" charset="-122"/>
              </a:rPr>
              <a:t>′</a:t>
            </a:r>
            <a:r>
              <a:rPr kumimoji="1" lang="zh-CN" altLang="en-US" sz="2400" b="1" dirty="0">
                <a:latin typeface="宋体" pitchFamily="2" charset="-122"/>
              </a:rPr>
              <a:t>，Ｚ</a:t>
            </a:r>
            <a:r>
              <a:rPr kumimoji="1" lang="en-US" altLang="zh-CN" sz="2400" b="1" dirty="0">
                <a:latin typeface="宋体" pitchFamily="2" charset="-122"/>
              </a:rPr>
              <a:t>′</a:t>
            </a:r>
            <a:r>
              <a:rPr kumimoji="1" lang="zh-CN" altLang="en-US" sz="2400" b="1" dirty="0">
                <a:latin typeface="宋体" pitchFamily="2" charset="-122"/>
              </a:rPr>
              <a:t>）</a:t>
            </a:r>
          </a:p>
          <a:p>
            <a:pPr algn="just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kumimoji="1" lang="zh-CN" altLang="en-US" sz="2400" b="1" dirty="0">
                <a:latin typeface="宋体" pitchFamily="2" charset="-122"/>
              </a:rPr>
              <a:t>显然</a:t>
            </a:r>
          </a:p>
          <a:p>
            <a:pPr algn="just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kumimoji="1" lang="zh-CN" altLang="en-US" sz="2400" b="1" dirty="0">
                <a:latin typeface="宋体" pitchFamily="2" charset="-122"/>
              </a:rPr>
              <a:t>Ｋ</a:t>
            </a:r>
            <a:r>
              <a:rPr kumimoji="1" lang="en-US" altLang="zh-CN" sz="2400" b="1" dirty="0">
                <a:latin typeface="宋体" pitchFamily="2" charset="-122"/>
              </a:rPr>
              <a:t>′</a:t>
            </a:r>
            <a:r>
              <a:rPr kumimoji="1" lang="zh-CN" altLang="en-US" sz="2400" b="1" dirty="0">
                <a:latin typeface="宋体" pitchFamily="2" charset="-122"/>
              </a:rPr>
              <a:t>＝｛［Ｓ</a:t>
            </a:r>
            <a:r>
              <a:rPr kumimoji="1" lang="zh-CN" altLang="en-US" sz="2400" b="1" baseline="-25000" dirty="0">
                <a:latin typeface="宋体" pitchFamily="2" charset="-122"/>
              </a:rPr>
              <a:t>０</a:t>
            </a:r>
            <a:r>
              <a:rPr kumimoji="1" lang="zh-CN" altLang="en-US" sz="2400" b="1" dirty="0">
                <a:latin typeface="宋体" pitchFamily="2" charset="-122"/>
              </a:rPr>
              <a:t>］，［Ｓ</a:t>
            </a:r>
            <a:r>
              <a:rPr kumimoji="1" lang="zh-CN" altLang="en-US" sz="2400" b="1" baseline="-25000" dirty="0">
                <a:latin typeface="宋体" pitchFamily="2" charset="-122"/>
              </a:rPr>
              <a:t>１</a:t>
            </a:r>
            <a:r>
              <a:rPr kumimoji="1" lang="zh-CN" altLang="en-US" sz="2400" b="1" dirty="0">
                <a:latin typeface="宋体" pitchFamily="2" charset="-122"/>
              </a:rPr>
              <a:t>］，［Ｓ</a:t>
            </a:r>
            <a:r>
              <a:rPr kumimoji="1" lang="zh-CN" altLang="en-US" sz="2400" b="1" baseline="-25000" dirty="0">
                <a:latin typeface="宋体" pitchFamily="2" charset="-122"/>
              </a:rPr>
              <a:t>０</a:t>
            </a:r>
            <a:r>
              <a:rPr kumimoji="1" lang="zh-CN" altLang="en-US" sz="2400" b="1" dirty="0">
                <a:latin typeface="宋体" pitchFamily="2" charset="-122"/>
              </a:rPr>
              <a:t>，Ｓ</a:t>
            </a:r>
            <a:r>
              <a:rPr kumimoji="1" lang="zh-CN" altLang="en-US" sz="2400" b="1" baseline="-25000" dirty="0">
                <a:latin typeface="宋体" pitchFamily="2" charset="-122"/>
              </a:rPr>
              <a:t>１</a:t>
            </a:r>
            <a:r>
              <a:rPr kumimoji="1" lang="zh-CN" altLang="en-US" sz="2400" b="1" dirty="0">
                <a:latin typeface="宋体" pitchFamily="2" charset="-122"/>
              </a:rPr>
              <a:t>］｝</a:t>
            </a:r>
          </a:p>
          <a:p>
            <a: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kumimoji="1" lang="en-US" altLang="zh-CN" sz="2400" b="1" dirty="0">
                <a:latin typeface="宋体" pitchFamily="2" charset="-122"/>
              </a:rPr>
              <a:t>V</a:t>
            </a:r>
            <a:r>
              <a:rPr kumimoji="1" lang="en-US" altLang="zh-CN" sz="2400" b="1" baseline="-25000" dirty="0">
                <a:latin typeface="宋体" pitchFamily="2" charset="-122"/>
              </a:rPr>
              <a:t>T</a:t>
            </a:r>
            <a:r>
              <a:rPr kumimoji="1" lang="en-US" altLang="zh-CN" sz="2400" b="1" dirty="0">
                <a:latin typeface="宋体" pitchFamily="2" charset="-122"/>
              </a:rPr>
              <a:t>′</a:t>
            </a:r>
            <a:r>
              <a:rPr kumimoji="1" lang="zh-CN" altLang="en-US" sz="2400" b="1" dirty="0">
                <a:latin typeface="宋体" pitchFamily="2" charset="-122"/>
              </a:rPr>
              <a:t>＝｛</a:t>
            </a:r>
            <a:r>
              <a:rPr kumimoji="1" lang="en-US" altLang="zh-CN" sz="2400" b="1" dirty="0" err="1">
                <a:latin typeface="Tahoma" pitchFamily="34" charset="0"/>
              </a:rPr>
              <a:t>a,b</a:t>
            </a:r>
            <a:r>
              <a:rPr kumimoji="1" lang="zh-CN" altLang="en-US" sz="2400" b="1" dirty="0" smtClean="0">
                <a:latin typeface="宋体" pitchFamily="2" charset="-122"/>
              </a:rPr>
              <a:t>｝</a:t>
            </a:r>
            <a:endParaRPr kumimoji="1" lang="en-US" altLang="zh-CN" sz="2400" b="1" dirty="0" smtClean="0">
              <a:latin typeface="宋体" pitchFamily="2" charset="-122"/>
            </a:endParaRPr>
          </a:p>
          <a:p>
            <a:pPr algn="just"/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Ｓ</a:t>
            </a:r>
            <a:r>
              <a:rPr lang="en-US" altLang="zh-CN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′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＝</a:t>
            </a:r>
            <a:r>
              <a:rPr lang="en-US" altLang="zh-CN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］</a:t>
            </a:r>
          </a:p>
          <a:p>
            <a:pPr algn="just"/>
            <a:r>
              <a:rPr lang="zh-CN" altLang="en-US" sz="2400" b="1" dirty="0" smtClean="0">
                <a:latin typeface="宋体" panose="02010600030101010101" pitchFamily="2" charset="-122"/>
              </a:rPr>
              <a:t>Ｚ</a:t>
            </a:r>
            <a:r>
              <a:rPr lang="en-US" altLang="zh-CN" sz="2400" b="1" dirty="0">
                <a:latin typeface="宋体" panose="02010600030101010101" pitchFamily="2" charset="-122"/>
              </a:rPr>
              <a:t>′</a:t>
            </a:r>
            <a:r>
              <a:rPr lang="zh-CN" altLang="en-US" sz="2400" b="1" dirty="0">
                <a:latin typeface="宋体" panose="02010600030101010101" pitchFamily="2" charset="-122"/>
              </a:rPr>
              <a:t>＝｛</a:t>
            </a:r>
            <a:r>
              <a:rPr lang="en-US" altLang="zh-CN" sz="2400" b="1" dirty="0">
                <a:latin typeface="宋体" panose="02010600030101010101" pitchFamily="2" charset="-122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］，</a:t>
            </a:r>
            <a:r>
              <a:rPr lang="en-US" altLang="zh-CN" sz="2400" b="1" dirty="0">
                <a:latin typeface="宋体" panose="02010600030101010101" pitchFamily="2" charset="-122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］｝</a:t>
            </a:r>
            <a:endParaRPr kumimoji="1" lang="zh-CN" altLang="en-US" sz="2400" b="1" dirty="0">
              <a:latin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900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D594A5C6-7CE3-46F9-B91D-4E4C73DB8E42}" type="slidenum">
              <a:rPr lang="en-US" altLang="zh-CN"/>
              <a:pPr eaLnBrk="1" hangingPunct="1"/>
              <a:t>25</a:t>
            </a:fld>
            <a:endParaRPr lang="en-US" altLang="zh-CN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24346" y="218059"/>
            <a:ext cx="8345487" cy="4800600"/>
          </a:xfrm>
        </p:spPr>
        <p:txBody>
          <a:bodyPr>
            <a:normAutofit/>
          </a:bodyPr>
          <a:lstStyle/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en-US" altLang="zh-CN" sz="2000" dirty="0">
                <a:latin typeface="宋体" panose="02010600030101010101" pitchFamily="2" charset="-122"/>
              </a:rPr>
              <a:t>    </a:t>
            </a:r>
            <a:r>
              <a:rPr lang="zh-CN" altLang="en-US" sz="2400" b="1" dirty="0">
                <a:latin typeface="宋体" panose="02010600030101010101" pitchFamily="2" charset="-122"/>
              </a:rPr>
              <a:t>Ｍ</a:t>
            </a:r>
            <a:r>
              <a:rPr lang="en-US" altLang="zh-CN" sz="2400" b="1" dirty="0">
                <a:latin typeface="宋体" panose="02010600030101010101" pitchFamily="2" charset="-122"/>
              </a:rPr>
              <a:t>′∶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由于 Ｍ（Ｓ</a:t>
            </a:r>
            <a:r>
              <a:rPr lang="en-US" altLang="zh-CN" sz="24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）＝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{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}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         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故有 </a:t>
            </a:r>
            <a:r>
              <a:rPr lang="zh-CN" altLang="en-US" sz="2400" b="1" dirty="0">
                <a:latin typeface="宋体" panose="02010600030101010101" pitchFamily="2" charset="-122"/>
              </a:rPr>
              <a:t>Ｍ</a:t>
            </a:r>
            <a:r>
              <a:rPr lang="en-US" altLang="zh-CN" sz="2400" b="1" dirty="0">
                <a:latin typeface="宋体" panose="02010600030101010101" pitchFamily="2" charset="-122"/>
              </a:rPr>
              <a:t>′</a:t>
            </a:r>
            <a:r>
              <a:rPr lang="zh-CN" altLang="en-US" sz="2400" b="1" dirty="0">
                <a:latin typeface="宋体" panose="02010600030101010101" pitchFamily="2" charset="-122"/>
              </a:rPr>
              <a:t>（</a:t>
            </a:r>
            <a:r>
              <a:rPr lang="en-US" altLang="zh-CN" sz="2400" b="1" dirty="0">
                <a:latin typeface="宋体" panose="02010600030101010101" pitchFamily="2" charset="-122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</a:rPr>
              <a:t>Ｓ</a:t>
            </a:r>
            <a:r>
              <a:rPr lang="en-US" altLang="zh-CN" sz="2400" b="1" baseline="-25000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］，</a:t>
            </a:r>
            <a:r>
              <a:rPr lang="en-US" altLang="zh-CN" sz="2400" b="1" dirty="0">
                <a:latin typeface="宋体" panose="02010600030101010101" pitchFamily="2" charset="-122"/>
              </a:rPr>
              <a:t>a</a:t>
            </a:r>
            <a:r>
              <a:rPr lang="zh-CN" altLang="en-US" sz="2400" b="1" dirty="0">
                <a:latin typeface="宋体" panose="02010600030101010101" pitchFamily="2" charset="-122"/>
              </a:rPr>
              <a:t>）＝</a:t>
            </a:r>
            <a:r>
              <a:rPr lang="en-US" altLang="zh-CN" sz="2400" b="1" dirty="0">
                <a:latin typeface="宋体" panose="02010600030101010101" pitchFamily="2" charset="-122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］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由于 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Ｍ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(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b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）＝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{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}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         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故有 </a:t>
            </a:r>
            <a:r>
              <a:rPr lang="zh-CN" altLang="en-US" sz="2400" b="1" dirty="0">
                <a:latin typeface="宋体" panose="02010600030101010101" pitchFamily="2" charset="-122"/>
              </a:rPr>
              <a:t>Ｍ</a:t>
            </a:r>
            <a:r>
              <a:rPr lang="en-US" altLang="zh-CN" sz="2400" b="1" dirty="0">
                <a:latin typeface="宋体" panose="02010600030101010101" pitchFamily="2" charset="-122"/>
              </a:rPr>
              <a:t>′</a:t>
            </a:r>
            <a:r>
              <a:rPr lang="zh-CN" altLang="en-US" sz="2400" b="1" dirty="0">
                <a:latin typeface="宋体" panose="02010600030101010101" pitchFamily="2" charset="-122"/>
              </a:rPr>
              <a:t>（</a:t>
            </a:r>
            <a:r>
              <a:rPr lang="en-US" altLang="zh-CN" sz="2400" b="1" dirty="0">
                <a:latin typeface="宋体" panose="02010600030101010101" pitchFamily="2" charset="-122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］，</a:t>
            </a:r>
            <a:r>
              <a:rPr lang="en-US" altLang="zh-CN" sz="2400" b="1" dirty="0">
                <a:latin typeface="宋体" panose="02010600030101010101" pitchFamily="2" charset="-122"/>
              </a:rPr>
              <a:t>b</a:t>
            </a:r>
            <a:r>
              <a:rPr lang="zh-CN" altLang="en-US" sz="2400" b="1" dirty="0">
                <a:latin typeface="宋体" panose="02010600030101010101" pitchFamily="2" charset="-122"/>
              </a:rPr>
              <a:t>）＝</a:t>
            </a:r>
            <a:r>
              <a:rPr lang="en-US" altLang="zh-CN" sz="2400" b="1" dirty="0">
                <a:latin typeface="宋体" panose="02010600030101010101" pitchFamily="2" charset="-122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］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由于 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Ｍ（Ｓ</a:t>
            </a:r>
            <a:r>
              <a:rPr lang="zh-CN" altLang="en-US" sz="24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）＝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  <a:sym typeface="Symbol" panose="05050102010706020507" pitchFamily="18" charset="2"/>
              </a:rPr>
              <a:t>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         故有 </a:t>
            </a:r>
            <a:r>
              <a:rPr lang="zh-CN" altLang="en-US" sz="2400" b="1" dirty="0">
                <a:latin typeface="宋体" panose="02010600030101010101" pitchFamily="2" charset="-122"/>
              </a:rPr>
              <a:t>Ｍ</a:t>
            </a:r>
            <a:r>
              <a:rPr lang="en-US" altLang="zh-CN" sz="2400" b="1" dirty="0">
                <a:latin typeface="宋体" panose="02010600030101010101" pitchFamily="2" charset="-122"/>
              </a:rPr>
              <a:t>′</a:t>
            </a:r>
            <a:r>
              <a:rPr lang="zh-CN" altLang="en-US" sz="2400" b="1" dirty="0">
                <a:latin typeface="宋体" panose="02010600030101010101" pitchFamily="2" charset="-122"/>
              </a:rPr>
              <a:t>（</a:t>
            </a:r>
            <a:r>
              <a:rPr lang="en-US" altLang="zh-CN" sz="2400" b="1" dirty="0">
                <a:latin typeface="宋体" panose="02010600030101010101" pitchFamily="2" charset="-122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］，</a:t>
            </a:r>
            <a:r>
              <a:rPr lang="en-US" altLang="zh-CN" sz="2400" b="1" dirty="0">
                <a:latin typeface="宋体" panose="02010600030101010101" pitchFamily="2" charset="-122"/>
              </a:rPr>
              <a:t>a</a:t>
            </a:r>
            <a:r>
              <a:rPr lang="zh-CN" altLang="en-US" sz="2400" b="1" dirty="0">
                <a:latin typeface="宋体" panose="02010600030101010101" pitchFamily="2" charset="-122"/>
              </a:rPr>
              <a:t>）＝</a:t>
            </a:r>
            <a:r>
              <a:rPr lang="zh-CN" altLang="en-US" sz="2400" b="1" dirty="0">
                <a:latin typeface="宋体" panose="02010600030101010101" pitchFamily="2" charset="-122"/>
                <a:sym typeface="Symbol" panose="05050102010706020507" pitchFamily="18" charset="2"/>
              </a:rPr>
              <a:t></a:t>
            </a:r>
            <a:r>
              <a:rPr lang="zh-CN" altLang="en-US" sz="2400" b="1" dirty="0">
                <a:latin typeface="宋体" panose="02010600030101010101" pitchFamily="2" charset="-122"/>
              </a:rPr>
              <a:t>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         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由于 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Ｍ（Ｓ</a:t>
            </a:r>
            <a:r>
              <a:rPr lang="zh-CN" altLang="en-US" sz="24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b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）＝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{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}</a:t>
            </a:r>
          </a:p>
          <a:p>
            <a:pPr algn="just" eaLnBrk="1" hangingPunct="1">
              <a:lnSpc>
                <a:spcPct val="90000"/>
              </a:lnSpc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     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故有 </a:t>
            </a:r>
            <a:r>
              <a:rPr lang="zh-CN" altLang="en-US" sz="2400" b="1" dirty="0">
                <a:latin typeface="宋体" panose="02010600030101010101" pitchFamily="2" charset="-122"/>
              </a:rPr>
              <a:t>Ｍ</a:t>
            </a:r>
            <a:r>
              <a:rPr lang="en-US" altLang="zh-CN" sz="2400" b="1" dirty="0">
                <a:latin typeface="宋体" panose="02010600030101010101" pitchFamily="2" charset="-122"/>
              </a:rPr>
              <a:t>′</a:t>
            </a:r>
            <a:r>
              <a:rPr lang="zh-CN" altLang="en-US" sz="2400" b="1" dirty="0">
                <a:latin typeface="宋体" panose="02010600030101010101" pitchFamily="2" charset="-122"/>
              </a:rPr>
              <a:t>（</a:t>
            </a:r>
            <a:r>
              <a:rPr lang="en-US" altLang="zh-CN" sz="2400" b="1" dirty="0">
                <a:latin typeface="宋体" panose="02010600030101010101" pitchFamily="2" charset="-122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］，</a:t>
            </a:r>
            <a:r>
              <a:rPr lang="en-US" altLang="zh-CN" sz="2400" b="1" dirty="0">
                <a:latin typeface="宋体" panose="02010600030101010101" pitchFamily="2" charset="-122"/>
              </a:rPr>
              <a:t>b</a:t>
            </a:r>
            <a:r>
              <a:rPr lang="zh-CN" altLang="en-US" sz="2400" b="1" dirty="0">
                <a:latin typeface="宋体" panose="02010600030101010101" pitchFamily="2" charset="-122"/>
              </a:rPr>
              <a:t>）＝</a:t>
            </a:r>
            <a:r>
              <a:rPr lang="en-US" altLang="zh-CN" sz="2400" b="1" dirty="0">
                <a:latin typeface="宋体" panose="02010600030101010101" pitchFamily="2" charset="-122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</a:rPr>
              <a:t>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</a:rPr>
              <a:t>］</a:t>
            </a:r>
            <a:r>
              <a:rPr lang="zh-CN" altLang="en-US" sz="2000" b="1" dirty="0">
                <a:latin typeface="宋体" panose="02010600030101010101" pitchFamily="2" charset="-122"/>
              </a:rPr>
              <a:t> </a:t>
            </a:r>
            <a:r>
              <a:rPr lang="zh-CN" altLang="en-US" sz="2000" b="1" dirty="0"/>
              <a:t> 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104010" y="3055875"/>
            <a:ext cx="1008799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Tx/>
              <a:buNone/>
            </a:pPr>
            <a:r>
              <a:rPr lang="en-US" altLang="zh-CN" sz="2000" dirty="0" smtClean="0">
                <a:latin typeface="宋体" panose="02010600030101010101" pitchFamily="2" charset="-122"/>
              </a:rPr>
              <a:t></a:t>
            </a:r>
          </a:p>
          <a:p>
            <a:pPr algn="just">
              <a:buFontTx/>
              <a:buNone/>
            </a:pPr>
            <a:endParaRPr lang="en-US" altLang="zh-CN" sz="2400" b="1" dirty="0" smtClean="0">
              <a:latin typeface="宋体" panose="02010600030101010101" pitchFamily="2" charset="-122"/>
            </a:endParaRPr>
          </a:p>
          <a:p>
            <a:pPr algn="just">
              <a:buFontTx/>
              <a:buNone/>
            </a:pP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由于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Ｍ（｛Ｓ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｝，</a:t>
            </a:r>
            <a:r>
              <a:rPr lang="en-US" altLang="zh-CN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）＝Ｍ（Ｓ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）∪Ｍ（Ｓ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）                               ＝｛Ｓ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｝</a:t>
            </a:r>
            <a:endParaRPr lang="en-US" altLang="zh-CN" sz="2400" b="1" dirty="0" smtClean="0">
              <a:solidFill>
                <a:srgbClr val="011893"/>
              </a:solidFill>
              <a:latin typeface="宋体" panose="02010600030101010101" pitchFamily="2" charset="-122"/>
            </a:endParaRPr>
          </a:p>
          <a:p>
            <a:pPr algn="just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zh-CN" altLang="en-US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固有Ｍ</a:t>
            </a:r>
            <a:r>
              <a:rPr lang="en-US" altLang="zh-CN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′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］，</a:t>
            </a:r>
            <a:r>
              <a:rPr lang="en-US" altLang="zh-CN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a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）＝</a:t>
            </a:r>
            <a:r>
              <a:rPr lang="en-US" altLang="zh-CN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[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０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，Ｓ</a:t>
            </a:r>
            <a:r>
              <a:rPr lang="zh-CN" altLang="en-US" sz="2400" b="1" baseline="-25000" dirty="0">
                <a:latin typeface="宋体" panose="02010600030101010101" pitchFamily="2" charset="-122"/>
              </a:rPr>
              <a:t>１</a:t>
            </a:r>
            <a:r>
              <a:rPr lang="zh-CN" altLang="en-US" sz="2400" b="1" dirty="0">
                <a:latin typeface="宋体" panose="02010600030101010101" pitchFamily="2" charset="-122"/>
                <a:cs typeface="Courier New" panose="02070309020205020404" pitchFamily="49" charset="0"/>
              </a:rPr>
              <a:t>］</a:t>
            </a:r>
            <a:endParaRPr lang="zh-CN" altLang="en-US" sz="2400" b="1" dirty="0" smtClean="0">
              <a:solidFill>
                <a:srgbClr val="011893"/>
              </a:solidFill>
              <a:latin typeface="宋体" panose="02010600030101010101" pitchFamily="2" charset="-122"/>
            </a:endParaRPr>
          </a:p>
          <a:p>
            <a:pPr algn="just">
              <a:buFontTx/>
              <a:buNone/>
            </a:pP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由于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Ｍ（｛Ｓ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｝，</a:t>
            </a:r>
            <a:r>
              <a:rPr lang="en-US" altLang="zh-CN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b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）＝Ｍ（Ｓ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b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）∪Ｍ（Ｓ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b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）</a:t>
            </a:r>
          </a:p>
          <a:p>
            <a:pPr algn="just">
              <a:buFontTx/>
              <a:buNone/>
            </a:pP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                              ＝｛Ｓ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０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，Ｓ</a:t>
            </a:r>
            <a:r>
              <a:rPr lang="zh-CN" altLang="en-US" sz="2400" b="1" baseline="-25000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１</a:t>
            </a:r>
            <a:r>
              <a:rPr lang="zh-CN" altLang="en-US" sz="2400" b="1" dirty="0" smtClean="0">
                <a:solidFill>
                  <a:srgbClr val="011893"/>
                </a:solidFill>
                <a:latin typeface="宋体" panose="02010600030101010101" pitchFamily="2" charset="-122"/>
              </a:rPr>
              <a:t>｝</a:t>
            </a:r>
          </a:p>
          <a:p>
            <a:pPr algn="just">
              <a:buFontTx/>
              <a:buNone/>
            </a:pPr>
            <a:r>
              <a:rPr lang="zh-CN" altLang="en-US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故有 Ｍ</a:t>
            </a:r>
            <a:r>
              <a:rPr lang="en-US" altLang="zh-CN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′</a:t>
            </a:r>
            <a:r>
              <a:rPr lang="zh-CN" altLang="en-US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[</a:t>
            </a:r>
            <a:r>
              <a:rPr lang="zh-CN" altLang="en-US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Ｓ</a:t>
            </a:r>
            <a:r>
              <a:rPr lang="zh-CN" altLang="en-US" sz="2400" b="1" baseline="-25000" dirty="0" smtClean="0">
                <a:latin typeface="宋体" panose="02010600030101010101" pitchFamily="2" charset="-122"/>
              </a:rPr>
              <a:t>０</a:t>
            </a:r>
            <a:r>
              <a:rPr lang="zh-CN" altLang="en-US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，Ｓ</a:t>
            </a:r>
            <a:r>
              <a:rPr lang="zh-CN" altLang="en-US" sz="2400" b="1" baseline="-25000" dirty="0" smtClean="0">
                <a:latin typeface="宋体" panose="02010600030101010101" pitchFamily="2" charset="-122"/>
              </a:rPr>
              <a:t>１</a:t>
            </a:r>
            <a:r>
              <a:rPr lang="zh-CN" altLang="en-US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］，</a:t>
            </a:r>
            <a:r>
              <a:rPr lang="en-US" altLang="zh-CN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b</a:t>
            </a:r>
            <a:r>
              <a:rPr lang="zh-CN" altLang="en-US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）＝</a:t>
            </a:r>
            <a:r>
              <a:rPr lang="en-US" altLang="zh-CN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[</a:t>
            </a:r>
            <a:r>
              <a:rPr lang="zh-CN" altLang="en-US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Ｓ</a:t>
            </a:r>
            <a:r>
              <a:rPr lang="zh-CN" altLang="en-US" sz="2400" b="1" baseline="-25000" dirty="0" smtClean="0">
                <a:latin typeface="宋体" panose="02010600030101010101" pitchFamily="2" charset="-122"/>
              </a:rPr>
              <a:t>０</a:t>
            </a:r>
            <a:r>
              <a:rPr lang="zh-CN" altLang="en-US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，Ｓ</a:t>
            </a:r>
            <a:r>
              <a:rPr lang="zh-CN" altLang="en-US" sz="2400" b="1" baseline="-25000" dirty="0" smtClean="0">
                <a:latin typeface="宋体" panose="02010600030101010101" pitchFamily="2" charset="-122"/>
              </a:rPr>
              <a:t>１</a:t>
            </a:r>
            <a:r>
              <a:rPr lang="zh-CN" altLang="en-US" sz="2400" b="1" dirty="0" smtClean="0">
                <a:latin typeface="宋体" panose="02010600030101010101" pitchFamily="2" charset="-122"/>
                <a:cs typeface="Courier New" panose="02070309020205020404" pitchFamily="49" charset="0"/>
              </a:rPr>
              <a:t>］</a:t>
            </a:r>
          </a:p>
          <a:p>
            <a:pPr algn="just">
              <a:buFontTx/>
              <a:buNone/>
            </a:pPr>
            <a:r>
              <a:rPr lang="zh-CN" altLang="en-US" sz="2400" b="1" dirty="0" smtClean="0">
                <a:latin typeface="宋体" panose="02010600030101010101" pitchFamily="2" charset="-122"/>
              </a:rPr>
              <a:t></a:t>
            </a:r>
            <a:r>
              <a:rPr lang="zh-CN" altLang="en-US" sz="2400" b="1" dirty="0" smtClean="0"/>
              <a:t> 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77623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61C2DBF-687A-4D23-A7F8-2FDCAB5ABD71}" type="slidenum">
              <a:rPr lang="en-US" altLang="zh-CN"/>
              <a:pPr eaLnBrk="1" hangingPunct="1"/>
              <a:t>26</a:t>
            </a:fld>
            <a:endParaRPr lang="en-US" altLang="zh-CN"/>
          </a:p>
        </p:txBody>
      </p:sp>
      <p:sp>
        <p:nvSpPr>
          <p:cNvPr id="3072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208214" y="692151"/>
            <a:ext cx="8193087" cy="3476625"/>
          </a:xfrm>
        </p:spPr>
        <p:txBody>
          <a:bodyPr>
            <a:normAutofit lnSpcReduction="10000"/>
          </a:bodyPr>
          <a:lstStyle/>
          <a:p>
            <a:pPr algn="just" eaLnBrk="1" hangingPunct="1"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现在我们将Ｍ</a:t>
            </a:r>
            <a:r>
              <a:rPr lang="en-US" altLang="zh-CN" sz="2000" b="1">
                <a:latin typeface="宋体" panose="02010600030101010101" pitchFamily="2" charset="-122"/>
              </a:rPr>
              <a:t>′</a:t>
            </a:r>
            <a:r>
              <a:rPr lang="zh-CN" altLang="en-US" sz="2000" b="1">
                <a:latin typeface="宋体" panose="02010600030101010101" pitchFamily="2" charset="-122"/>
              </a:rPr>
              <a:t>中状态重新命名，即令</a:t>
            </a:r>
          </a:p>
          <a:p>
            <a:pPr algn="just" eaLnBrk="1" hangingPunct="1"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       ［</a:t>
            </a:r>
            <a:r>
              <a:rPr lang="zh-CN" altLang="en-US" sz="2400" b="1">
                <a:latin typeface="宋体" panose="02010600030101010101" pitchFamily="2" charset="-122"/>
                <a:cs typeface="Courier New" panose="02070309020205020404" pitchFamily="49" charset="0"/>
              </a:rPr>
              <a:t>Ｓ</a:t>
            </a:r>
            <a:r>
              <a:rPr lang="zh-CN" altLang="en-US" sz="2400" b="1" baseline="-25000">
                <a:latin typeface="宋体" panose="02010600030101010101" pitchFamily="2" charset="-122"/>
              </a:rPr>
              <a:t>０</a:t>
            </a:r>
            <a:r>
              <a:rPr lang="zh-CN" altLang="en-US" sz="2000" b="1">
                <a:latin typeface="宋体" panose="02010600030101010101" pitchFamily="2" charset="-122"/>
              </a:rPr>
              <a:t> ］＝Ａ，［</a:t>
            </a:r>
            <a:r>
              <a:rPr lang="zh-CN" altLang="en-US" sz="2400" b="1">
                <a:latin typeface="宋体" panose="02010600030101010101" pitchFamily="2" charset="-122"/>
                <a:cs typeface="Courier New" panose="02070309020205020404" pitchFamily="49" charset="0"/>
              </a:rPr>
              <a:t>Ｓ</a:t>
            </a:r>
            <a:r>
              <a:rPr lang="zh-CN" altLang="en-US" sz="2400" b="1" baseline="-25000">
                <a:latin typeface="宋体" panose="02010600030101010101" pitchFamily="2" charset="-122"/>
              </a:rPr>
              <a:t>１</a:t>
            </a:r>
            <a:r>
              <a:rPr lang="zh-CN" altLang="en-US" sz="2000" b="1">
                <a:latin typeface="宋体" panose="02010600030101010101" pitchFamily="2" charset="-122"/>
              </a:rPr>
              <a:t> ］＝Ｂ，［</a:t>
            </a:r>
            <a:r>
              <a:rPr lang="zh-CN" altLang="en-US" sz="2400" b="1">
                <a:latin typeface="宋体" panose="02010600030101010101" pitchFamily="2" charset="-122"/>
                <a:cs typeface="Courier New" panose="02070309020205020404" pitchFamily="49" charset="0"/>
              </a:rPr>
              <a:t>Ｓ</a:t>
            </a:r>
            <a:r>
              <a:rPr lang="zh-CN" altLang="en-US" sz="2400" b="1" baseline="-25000">
                <a:latin typeface="宋体" panose="02010600030101010101" pitchFamily="2" charset="-122"/>
              </a:rPr>
              <a:t>０</a:t>
            </a:r>
            <a:r>
              <a:rPr lang="zh-CN" altLang="en-US" sz="2000" b="1">
                <a:latin typeface="宋体" panose="02010600030101010101" pitchFamily="2" charset="-122"/>
              </a:rPr>
              <a:t> ，</a:t>
            </a:r>
            <a:r>
              <a:rPr lang="zh-CN" altLang="en-US" sz="2400" b="1">
                <a:latin typeface="宋体" panose="02010600030101010101" pitchFamily="2" charset="-122"/>
                <a:cs typeface="Courier New" panose="02070309020205020404" pitchFamily="49" charset="0"/>
              </a:rPr>
              <a:t>Ｓ</a:t>
            </a:r>
            <a:r>
              <a:rPr lang="zh-CN" altLang="en-US" sz="2400" b="1" baseline="-25000">
                <a:latin typeface="宋体" panose="02010600030101010101" pitchFamily="2" charset="-122"/>
              </a:rPr>
              <a:t>１</a:t>
            </a:r>
            <a:r>
              <a:rPr lang="zh-CN" altLang="en-US" sz="2000" b="1">
                <a:latin typeface="宋体" panose="02010600030101010101" pitchFamily="2" charset="-122"/>
              </a:rPr>
              <a:t> ］＝Ｃ</a:t>
            </a:r>
          </a:p>
          <a:p>
            <a:pPr algn="just" eaLnBrk="1" hangingPunct="1"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则</a:t>
            </a:r>
          </a:p>
          <a:p>
            <a:pPr algn="just" eaLnBrk="1" hangingPunct="1"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（ＤＦＡ</a:t>
            </a:r>
            <a:r>
              <a:rPr lang="en-US" altLang="zh-CN" sz="2000" b="1">
                <a:latin typeface="宋体" panose="02010600030101010101" pitchFamily="2" charset="-122"/>
              </a:rPr>
              <a:t>)</a:t>
            </a:r>
            <a:r>
              <a:rPr lang="zh-CN" altLang="en-US" sz="2000" b="1">
                <a:latin typeface="宋体" panose="02010600030101010101" pitchFamily="2" charset="-122"/>
              </a:rPr>
              <a:t>Ｍ</a:t>
            </a:r>
            <a:r>
              <a:rPr lang="en-US" altLang="zh-CN" sz="2000" b="1">
                <a:latin typeface="宋体" panose="02010600030101010101" pitchFamily="2" charset="-122"/>
              </a:rPr>
              <a:t>′</a:t>
            </a:r>
            <a:r>
              <a:rPr lang="zh-CN" altLang="en-US" sz="2000" b="1">
                <a:latin typeface="宋体" panose="02010600030101010101" pitchFamily="2" charset="-122"/>
              </a:rPr>
              <a:t>＝（｛</a:t>
            </a:r>
            <a:r>
              <a:rPr lang="en-US" altLang="zh-CN" sz="2000" b="1">
                <a:latin typeface="宋体" panose="02010600030101010101" pitchFamily="2" charset="-122"/>
              </a:rPr>
              <a:t>A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B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C</a:t>
            </a:r>
            <a:r>
              <a:rPr lang="zh-CN" altLang="en-US" sz="2000" b="1">
                <a:latin typeface="宋体" panose="02010600030101010101" pitchFamily="2" charset="-122"/>
              </a:rPr>
              <a:t>｝，｛</a:t>
            </a:r>
            <a:r>
              <a:rPr lang="en-US" altLang="zh-CN" sz="2000" b="1">
                <a:latin typeface="宋体" panose="02010600030101010101" pitchFamily="2" charset="-122"/>
              </a:rPr>
              <a:t>a,b</a:t>
            </a:r>
            <a:r>
              <a:rPr lang="zh-CN" altLang="en-US" sz="2000" b="1">
                <a:latin typeface="宋体" panose="02010600030101010101" pitchFamily="2" charset="-122"/>
              </a:rPr>
              <a:t>｝，Ｍ</a:t>
            </a:r>
            <a:r>
              <a:rPr lang="en-US" altLang="zh-CN" sz="2000" b="1">
                <a:latin typeface="宋体" panose="02010600030101010101" pitchFamily="2" charset="-122"/>
              </a:rPr>
              <a:t>′</a:t>
            </a:r>
            <a:r>
              <a:rPr lang="zh-CN" altLang="en-US" sz="2000" b="1">
                <a:latin typeface="宋体" panose="02010600030101010101" pitchFamily="2" charset="-122"/>
              </a:rPr>
              <a:t>，Ａ，｛</a:t>
            </a:r>
            <a:r>
              <a:rPr lang="en-US" altLang="zh-CN" sz="2000" b="1">
                <a:latin typeface="宋体" panose="02010600030101010101" pitchFamily="2" charset="-122"/>
              </a:rPr>
              <a:t>B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C</a:t>
            </a:r>
            <a:r>
              <a:rPr lang="zh-CN" altLang="en-US" sz="2000" b="1">
                <a:latin typeface="宋体" panose="02010600030101010101" pitchFamily="2" charset="-122"/>
              </a:rPr>
              <a:t>｝）</a:t>
            </a:r>
          </a:p>
          <a:p>
            <a:pPr algn="just" eaLnBrk="1" hangingPunct="1"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其中</a:t>
            </a:r>
          </a:p>
          <a:p>
            <a:pPr algn="just" eaLnBrk="1" hangingPunct="1"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  Ｍ</a:t>
            </a:r>
            <a:r>
              <a:rPr lang="en-US" altLang="zh-CN" sz="2000" b="1">
                <a:latin typeface="宋体" panose="02010600030101010101" pitchFamily="2" charset="-122"/>
              </a:rPr>
              <a:t>′∶    </a:t>
            </a:r>
            <a:r>
              <a:rPr lang="zh-CN" altLang="en-US" sz="2000" b="1">
                <a:latin typeface="宋体" panose="02010600030101010101" pitchFamily="2" charset="-122"/>
              </a:rPr>
              <a:t>Ｍ</a:t>
            </a:r>
            <a:r>
              <a:rPr lang="en-US" altLang="zh-CN" sz="2000" b="1">
                <a:latin typeface="宋体" panose="02010600030101010101" pitchFamily="2" charset="-122"/>
              </a:rPr>
              <a:t>′</a:t>
            </a:r>
            <a:r>
              <a:rPr lang="zh-CN" altLang="en-US" sz="2000" b="1">
                <a:latin typeface="宋体" panose="02010600030101010101" pitchFamily="2" charset="-122"/>
              </a:rPr>
              <a:t>（</a:t>
            </a:r>
            <a:r>
              <a:rPr lang="en-US" altLang="zh-CN" sz="2000" b="1">
                <a:latin typeface="宋体" panose="02010600030101010101" pitchFamily="2" charset="-122"/>
              </a:rPr>
              <a:t>A,a</a:t>
            </a:r>
            <a:r>
              <a:rPr lang="zh-CN" altLang="en-US" sz="2000" b="1">
                <a:latin typeface="宋体" panose="02010600030101010101" pitchFamily="2" charset="-122"/>
              </a:rPr>
              <a:t>）＝Ｃ       Ｍ</a:t>
            </a:r>
            <a:r>
              <a:rPr lang="en-US" altLang="zh-CN" sz="2000" b="1">
                <a:latin typeface="宋体" panose="02010600030101010101" pitchFamily="2" charset="-122"/>
              </a:rPr>
              <a:t>′</a:t>
            </a:r>
            <a:r>
              <a:rPr lang="zh-CN" altLang="en-US" sz="2000" b="1">
                <a:latin typeface="宋体" panose="02010600030101010101" pitchFamily="2" charset="-122"/>
              </a:rPr>
              <a:t>（</a:t>
            </a:r>
            <a:r>
              <a:rPr lang="en-US" altLang="zh-CN" sz="2000" b="1">
                <a:latin typeface="宋体" panose="02010600030101010101" pitchFamily="2" charset="-122"/>
              </a:rPr>
              <a:t>A,b</a:t>
            </a:r>
            <a:r>
              <a:rPr lang="zh-CN" altLang="en-US" sz="2000" b="1">
                <a:latin typeface="宋体" panose="02010600030101010101" pitchFamily="2" charset="-122"/>
              </a:rPr>
              <a:t>）＝Ｂ</a:t>
            </a:r>
          </a:p>
          <a:p>
            <a:pPr algn="just" eaLnBrk="1" hangingPunct="1"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            Ｍ</a:t>
            </a:r>
            <a:r>
              <a:rPr lang="en-US" altLang="zh-CN" sz="2000" b="1">
                <a:latin typeface="宋体" panose="02010600030101010101" pitchFamily="2" charset="-122"/>
              </a:rPr>
              <a:t>′(B,a)</a:t>
            </a:r>
            <a:r>
              <a:rPr lang="zh-CN" altLang="en-US" sz="2000" b="1">
                <a:latin typeface="宋体" panose="02010600030101010101" pitchFamily="2" charset="-122"/>
              </a:rPr>
              <a:t>＝ </a:t>
            </a:r>
            <a:r>
              <a:rPr lang="zh-CN" altLang="en-US" sz="2000" b="1">
                <a:latin typeface="宋体" panose="02010600030101010101" pitchFamily="2" charset="-122"/>
                <a:sym typeface="Symbol" panose="05050102010706020507" pitchFamily="18" charset="2"/>
              </a:rPr>
              <a:t></a:t>
            </a:r>
            <a:r>
              <a:rPr lang="zh-CN" altLang="en-US" sz="2000" b="1">
                <a:latin typeface="宋体" panose="02010600030101010101" pitchFamily="2" charset="-122"/>
              </a:rPr>
              <a:t>        Ｍ</a:t>
            </a:r>
            <a:r>
              <a:rPr lang="en-US" altLang="zh-CN" sz="2000" b="1">
                <a:latin typeface="宋体" panose="02010600030101010101" pitchFamily="2" charset="-122"/>
              </a:rPr>
              <a:t>′(</a:t>
            </a:r>
            <a:r>
              <a:rPr lang="zh-CN" altLang="en-US" sz="2000" b="1">
                <a:latin typeface="宋体" panose="02010600030101010101" pitchFamily="2" charset="-122"/>
              </a:rPr>
              <a:t>Ｂ</a:t>
            </a:r>
            <a:r>
              <a:rPr lang="en-US" altLang="zh-CN" sz="2000" b="1">
                <a:latin typeface="宋体" panose="02010600030101010101" pitchFamily="2" charset="-122"/>
              </a:rPr>
              <a:t>,b)</a:t>
            </a:r>
            <a:r>
              <a:rPr lang="zh-CN" altLang="en-US" sz="2000" b="1">
                <a:latin typeface="宋体" panose="02010600030101010101" pitchFamily="2" charset="-122"/>
              </a:rPr>
              <a:t>＝Ｃ</a:t>
            </a:r>
          </a:p>
          <a:p>
            <a:pPr algn="just" eaLnBrk="1" hangingPunct="1"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            Ｍ</a:t>
            </a:r>
            <a:r>
              <a:rPr lang="en-US" altLang="zh-CN" sz="2000" b="1">
                <a:latin typeface="宋体" panose="02010600030101010101" pitchFamily="2" charset="-122"/>
              </a:rPr>
              <a:t>′</a:t>
            </a:r>
            <a:r>
              <a:rPr lang="zh-CN" altLang="en-US" sz="2000" b="1">
                <a:latin typeface="宋体" panose="02010600030101010101" pitchFamily="2" charset="-122"/>
              </a:rPr>
              <a:t>（</a:t>
            </a:r>
            <a:r>
              <a:rPr lang="en-US" altLang="zh-CN" sz="2000" b="1">
                <a:latin typeface="宋体" panose="02010600030101010101" pitchFamily="2" charset="-122"/>
              </a:rPr>
              <a:t>C</a:t>
            </a:r>
            <a:r>
              <a:rPr lang="zh-CN" altLang="en-US" sz="2000" b="1">
                <a:latin typeface="宋体" panose="02010600030101010101" pitchFamily="2" charset="-122"/>
              </a:rPr>
              <a:t>，</a:t>
            </a:r>
            <a:r>
              <a:rPr lang="en-US" altLang="zh-CN" sz="2000" b="1">
                <a:latin typeface="宋体" panose="02010600030101010101" pitchFamily="2" charset="-122"/>
              </a:rPr>
              <a:t>a</a:t>
            </a:r>
            <a:r>
              <a:rPr lang="zh-CN" altLang="en-US" sz="2000" b="1">
                <a:latin typeface="宋体" panose="02010600030101010101" pitchFamily="2" charset="-122"/>
              </a:rPr>
              <a:t>）＝</a:t>
            </a:r>
            <a:r>
              <a:rPr lang="en-US" altLang="zh-CN" sz="2000" b="1">
                <a:latin typeface="宋体" panose="02010600030101010101" pitchFamily="2" charset="-122"/>
              </a:rPr>
              <a:t>C       </a:t>
            </a:r>
            <a:r>
              <a:rPr lang="zh-CN" altLang="en-US" sz="2000" b="1">
                <a:latin typeface="宋体" panose="02010600030101010101" pitchFamily="2" charset="-122"/>
              </a:rPr>
              <a:t>Ｍ</a:t>
            </a:r>
            <a:r>
              <a:rPr lang="en-US" altLang="zh-CN" sz="2000" b="1">
                <a:latin typeface="宋体" panose="02010600030101010101" pitchFamily="2" charset="-122"/>
              </a:rPr>
              <a:t>′</a:t>
            </a:r>
            <a:r>
              <a:rPr lang="zh-CN" altLang="en-US" sz="2000" b="1">
                <a:latin typeface="宋体" panose="02010600030101010101" pitchFamily="2" charset="-122"/>
              </a:rPr>
              <a:t>（</a:t>
            </a:r>
            <a:r>
              <a:rPr lang="en-US" altLang="zh-CN" sz="2000" b="1">
                <a:latin typeface="宋体" panose="02010600030101010101" pitchFamily="2" charset="-122"/>
              </a:rPr>
              <a:t>C,b</a:t>
            </a:r>
            <a:r>
              <a:rPr lang="zh-CN" altLang="en-US" sz="2000" b="1">
                <a:latin typeface="宋体" panose="02010600030101010101" pitchFamily="2" charset="-122"/>
              </a:rPr>
              <a:t>）＝Ｃ</a:t>
            </a:r>
          </a:p>
          <a:p>
            <a:pPr algn="just" eaLnBrk="1" hangingPunct="1">
              <a:buFontTx/>
              <a:buNone/>
            </a:pPr>
            <a:r>
              <a:rPr lang="zh-CN" altLang="en-US" sz="2000" b="1">
                <a:latin typeface="宋体" panose="02010600030101010101" pitchFamily="2" charset="-122"/>
              </a:rPr>
              <a:t>（ＤＦＡ）Ｍ</a:t>
            </a:r>
            <a:r>
              <a:rPr lang="en-US" altLang="zh-CN" sz="2000" b="1">
                <a:latin typeface="宋体" panose="02010600030101010101" pitchFamily="2" charset="-122"/>
              </a:rPr>
              <a:t>′</a:t>
            </a:r>
            <a:r>
              <a:rPr lang="zh-CN" altLang="en-US" sz="2000" b="1">
                <a:latin typeface="宋体" panose="02010600030101010101" pitchFamily="2" charset="-122"/>
              </a:rPr>
              <a:t>的状态转换图如下图所示。</a:t>
            </a:r>
          </a:p>
        </p:txBody>
      </p:sp>
      <p:sp>
        <p:nvSpPr>
          <p:cNvPr id="354307" name="Rectangle 3"/>
          <p:cNvSpPr>
            <a:spLocks noChangeArrowheads="1"/>
          </p:cNvSpPr>
          <p:nvPr/>
        </p:nvSpPr>
        <p:spPr bwMode="auto">
          <a:xfrm>
            <a:off x="2136776" y="5805488"/>
            <a:ext cx="853122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just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kumimoji="1" lang="zh-CN" altLang="en-US" sz="2000" b="1" i="1" dirty="0">
                <a:solidFill>
                  <a:srgbClr val="011893"/>
                </a:solidFill>
                <a:latin typeface="宋体" pitchFamily="2" charset="-122"/>
              </a:rPr>
              <a:t>由于ＮＦＡ与ＤＦＡ接受相同语言，我们可以对ＮＦＡ和ＤＦＡ不加</a:t>
            </a:r>
          </a:p>
          <a:p>
            <a:pPr algn="just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kumimoji="1" lang="zh-CN" altLang="en-US" sz="2000" b="1" i="1" dirty="0">
                <a:solidFill>
                  <a:srgbClr val="011893"/>
                </a:solidFill>
                <a:latin typeface="宋体" pitchFamily="2" charset="-122"/>
              </a:rPr>
              <a:t>区别，而统称为有穷自动机ＦＡ</a:t>
            </a:r>
            <a:r>
              <a:rPr kumimoji="1" lang="zh-CN" altLang="en-US" sz="2000" dirty="0">
                <a:solidFill>
                  <a:srgbClr val="011893"/>
                </a:solidFill>
                <a:latin typeface="Tahoma" pitchFamily="34" charset="0"/>
              </a:rPr>
              <a:t> </a:t>
            </a:r>
          </a:p>
        </p:txBody>
      </p:sp>
      <p:sp>
        <p:nvSpPr>
          <p:cNvPr id="354308" name="Oval 4"/>
          <p:cNvSpPr>
            <a:spLocks noChangeArrowheads="1"/>
          </p:cNvSpPr>
          <p:nvPr/>
        </p:nvSpPr>
        <p:spPr bwMode="auto">
          <a:xfrm>
            <a:off x="3935414" y="4797426"/>
            <a:ext cx="358775" cy="360363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1"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</a:rPr>
              <a:t>A</a:t>
            </a:r>
          </a:p>
        </p:txBody>
      </p:sp>
      <p:grpSp>
        <p:nvGrpSpPr>
          <p:cNvPr id="30726" name="Group 5"/>
          <p:cNvGrpSpPr>
            <a:grpSpLocks/>
          </p:cNvGrpSpPr>
          <p:nvPr/>
        </p:nvGrpSpPr>
        <p:grpSpPr bwMode="auto">
          <a:xfrm>
            <a:off x="7175500" y="4724400"/>
            <a:ext cx="503238" cy="503238"/>
            <a:chOff x="3560" y="1480"/>
            <a:chExt cx="317" cy="317"/>
          </a:xfrm>
        </p:grpSpPr>
        <p:sp>
          <p:nvSpPr>
            <p:cNvPr id="30738" name="Oval 6"/>
            <p:cNvSpPr>
              <a:spLocks noChangeArrowheads="1"/>
            </p:cNvSpPr>
            <p:nvPr/>
          </p:nvSpPr>
          <p:spPr bwMode="auto">
            <a:xfrm>
              <a:off x="3560" y="1480"/>
              <a:ext cx="317" cy="31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54311" name="Oval 7"/>
            <p:cNvSpPr>
              <a:spLocks noChangeArrowheads="1"/>
            </p:cNvSpPr>
            <p:nvPr/>
          </p:nvSpPr>
          <p:spPr bwMode="auto">
            <a:xfrm>
              <a:off x="3607" y="1525"/>
              <a:ext cx="226" cy="22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en-US" altLang="zh-CN" b="1">
                  <a:effectLst>
                    <a:outerShdw blurRad="38100" dist="38100" dir="2700000" algn="tl">
                      <a:srgbClr val="000000"/>
                    </a:outerShdw>
                  </a:effectLst>
                  <a:latin typeface="Tahoma" panose="020B0604030504040204" pitchFamily="34" charset="0"/>
                </a:rPr>
                <a:t>C</a:t>
              </a:r>
            </a:p>
          </p:txBody>
        </p:sp>
      </p:grpSp>
      <p:sp>
        <p:nvSpPr>
          <p:cNvPr id="30727" name="Line 8"/>
          <p:cNvSpPr>
            <a:spLocks noChangeShapeType="1"/>
          </p:cNvSpPr>
          <p:nvPr/>
        </p:nvSpPr>
        <p:spPr bwMode="auto">
          <a:xfrm>
            <a:off x="4294188" y="4941888"/>
            <a:ext cx="1223962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0728" name="Line 9"/>
          <p:cNvSpPr>
            <a:spLocks noChangeShapeType="1"/>
          </p:cNvSpPr>
          <p:nvPr/>
        </p:nvSpPr>
        <p:spPr bwMode="auto">
          <a:xfrm>
            <a:off x="5949951" y="4941888"/>
            <a:ext cx="1223963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54314" name="Text Box 10"/>
          <p:cNvSpPr txBox="1">
            <a:spLocks noChangeArrowheads="1"/>
          </p:cNvSpPr>
          <p:nvPr/>
        </p:nvSpPr>
        <p:spPr bwMode="auto">
          <a:xfrm>
            <a:off x="6454775" y="4508500"/>
            <a:ext cx="6492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kumimoji="1"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b</a:t>
            </a:r>
            <a:endParaRPr kumimoji="1" lang="el-GR" altLang="zh-CN" sz="24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</p:txBody>
      </p:sp>
      <p:sp>
        <p:nvSpPr>
          <p:cNvPr id="30730" name="Freeform 11"/>
          <p:cNvSpPr>
            <a:spLocks/>
          </p:cNvSpPr>
          <p:nvPr/>
        </p:nvSpPr>
        <p:spPr bwMode="auto">
          <a:xfrm rot="10800000">
            <a:off x="7069139" y="4365626"/>
            <a:ext cx="682625" cy="360363"/>
          </a:xfrm>
          <a:custGeom>
            <a:avLst/>
            <a:gdLst>
              <a:gd name="T0" fmla="*/ 227013 w 430"/>
              <a:gd name="T1" fmla="*/ 0 h 227"/>
              <a:gd name="T2" fmla="*/ 11112 w 430"/>
              <a:gd name="T3" fmla="*/ 215900 h 227"/>
              <a:gd name="T4" fmla="*/ 298450 w 430"/>
              <a:gd name="T5" fmla="*/ 360363 h 227"/>
              <a:gd name="T6" fmla="*/ 658813 w 430"/>
              <a:gd name="T7" fmla="*/ 215900 h 227"/>
              <a:gd name="T8" fmla="*/ 442913 w 430"/>
              <a:gd name="T9" fmla="*/ 0 h 22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30"/>
              <a:gd name="T16" fmla="*/ 0 h 227"/>
              <a:gd name="T17" fmla="*/ 430 w 430"/>
              <a:gd name="T18" fmla="*/ 227 h 22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30" h="227">
                <a:moveTo>
                  <a:pt x="143" y="0"/>
                </a:moveTo>
                <a:cubicBezTo>
                  <a:pt x="71" y="49"/>
                  <a:pt x="0" y="98"/>
                  <a:pt x="7" y="136"/>
                </a:cubicBezTo>
                <a:cubicBezTo>
                  <a:pt x="14" y="174"/>
                  <a:pt x="120" y="227"/>
                  <a:pt x="188" y="227"/>
                </a:cubicBezTo>
                <a:cubicBezTo>
                  <a:pt x="256" y="227"/>
                  <a:pt x="400" y="174"/>
                  <a:pt x="415" y="136"/>
                </a:cubicBezTo>
                <a:cubicBezTo>
                  <a:pt x="430" y="98"/>
                  <a:pt x="354" y="49"/>
                  <a:pt x="279" y="0"/>
                </a:cubicBezTo>
              </a:path>
            </a:pathLst>
          </a:cu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30731" name="Group 12"/>
          <p:cNvGrpSpPr>
            <a:grpSpLocks/>
          </p:cNvGrpSpPr>
          <p:nvPr/>
        </p:nvGrpSpPr>
        <p:grpSpPr bwMode="auto">
          <a:xfrm>
            <a:off x="5518150" y="4652964"/>
            <a:ext cx="503238" cy="503237"/>
            <a:chOff x="3560" y="1480"/>
            <a:chExt cx="317" cy="317"/>
          </a:xfrm>
        </p:grpSpPr>
        <p:sp>
          <p:nvSpPr>
            <p:cNvPr id="30736" name="Oval 13"/>
            <p:cNvSpPr>
              <a:spLocks noChangeArrowheads="1"/>
            </p:cNvSpPr>
            <p:nvPr/>
          </p:nvSpPr>
          <p:spPr bwMode="auto">
            <a:xfrm>
              <a:off x="3560" y="1480"/>
              <a:ext cx="317" cy="31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354318" name="Oval 14"/>
            <p:cNvSpPr>
              <a:spLocks noChangeArrowheads="1"/>
            </p:cNvSpPr>
            <p:nvPr/>
          </p:nvSpPr>
          <p:spPr bwMode="auto">
            <a:xfrm>
              <a:off x="3607" y="1525"/>
              <a:ext cx="226" cy="22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kumimoji="1" lang="en-US" altLang="zh-CN" b="1">
                  <a:effectLst>
                    <a:outerShdw blurRad="38100" dist="38100" dir="2700000" algn="tl">
                      <a:srgbClr val="000000"/>
                    </a:outerShdw>
                  </a:effectLst>
                  <a:latin typeface="Tahoma" panose="020B0604030504040204" pitchFamily="34" charset="0"/>
                </a:rPr>
                <a:t>B</a:t>
              </a:r>
            </a:p>
          </p:txBody>
        </p:sp>
      </p:grpSp>
      <p:sp>
        <p:nvSpPr>
          <p:cNvPr id="354319" name="Text Box 15"/>
          <p:cNvSpPr txBox="1">
            <a:spLocks noChangeArrowheads="1"/>
          </p:cNvSpPr>
          <p:nvPr/>
        </p:nvSpPr>
        <p:spPr bwMode="auto">
          <a:xfrm>
            <a:off x="7102475" y="3933825"/>
            <a:ext cx="6492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kumimoji="1"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a,b</a:t>
            </a:r>
            <a:endParaRPr kumimoji="1" lang="el-GR" altLang="zh-CN" sz="24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</p:txBody>
      </p:sp>
      <p:sp>
        <p:nvSpPr>
          <p:cNvPr id="30733" name="Freeform 16"/>
          <p:cNvSpPr>
            <a:spLocks/>
          </p:cNvSpPr>
          <p:nvPr/>
        </p:nvSpPr>
        <p:spPr bwMode="auto">
          <a:xfrm>
            <a:off x="4222750" y="5157789"/>
            <a:ext cx="3024188" cy="369887"/>
          </a:xfrm>
          <a:custGeom>
            <a:avLst/>
            <a:gdLst>
              <a:gd name="T0" fmla="*/ 0 w 1905"/>
              <a:gd name="T1" fmla="*/ 0 h 233"/>
              <a:gd name="T2" fmla="*/ 1655763 w 1905"/>
              <a:gd name="T3" fmla="*/ 358775 h 233"/>
              <a:gd name="T4" fmla="*/ 3024188 w 1905"/>
              <a:gd name="T5" fmla="*/ 71437 h 233"/>
              <a:gd name="T6" fmla="*/ 0 60000 65536"/>
              <a:gd name="T7" fmla="*/ 0 60000 65536"/>
              <a:gd name="T8" fmla="*/ 0 60000 65536"/>
              <a:gd name="T9" fmla="*/ 0 w 1905"/>
              <a:gd name="T10" fmla="*/ 0 h 233"/>
              <a:gd name="T11" fmla="*/ 1905 w 1905"/>
              <a:gd name="T12" fmla="*/ 233 h 23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05" h="233">
                <a:moveTo>
                  <a:pt x="0" y="0"/>
                </a:moveTo>
                <a:cubicBezTo>
                  <a:pt x="363" y="109"/>
                  <a:pt x="726" y="219"/>
                  <a:pt x="1043" y="226"/>
                </a:cubicBezTo>
                <a:cubicBezTo>
                  <a:pt x="1360" y="233"/>
                  <a:pt x="1632" y="139"/>
                  <a:pt x="1905" y="45"/>
                </a:cubicBezTo>
              </a:path>
            </a:pathLst>
          </a:cu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54321" name="Rectangle 17"/>
          <p:cNvSpPr>
            <a:spLocks noChangeArrowheads="1"/>
          </p:cNvSpPr>
          <p:nvPr/>
        </p:nvSpPr>
        <p:spPr bwMode="auto">
          <a:xfrm>
            <a:off x="5878513" y="5157789"/>
            <a:ext cx="3175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</a:rPr>
              <a:t>a</a:t>
            </a:r>
          </a:p>
        </p:txBody>
      </p:sp>
      <p:sp>
        <p:nvSpPr>
          <p:cNvPr id="354322" name="Text Box 18"/>
          <p:cNvSpPr txBox="1">
            <a:spLocks noChangeArrowheads="1"/>
          </p:cNvSpPr>
          <p:nvPr/>
        </p:nvSpPr>
        <p:spPr bwMode="auto">
          <a:xfrm>
            <a:off x="4654550" y="4508500"/>
            <a:ext cx="6492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kumimoji="1"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宋体" pitchFamily="2" charset="-122"/>
              </a:rPr>
              <a:t>b</a:t>
            </a:r>
            <a:endParaRPr kumimoji="1" lang="el-GR" altLang="zh-CN" sz="2400" b="1">
              <a:effectLst>
                <a:outerShdw blurRad="38100" dist="38100" dir="2700000" algn="tl">
                  <a:srgbClr val="000000"/>
                </a:outerShdw>
              </a:effectLst>
              <a:latin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080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灯片编号占位符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fld id="{3D9B8EE7-1043-49FD-BF6B-5F88780F3892}" type="slidenum">
              <a:rPr lang="zh-CN" altLang="en-US" sz="1200"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t>27</a:t>
            </a:fld>
            <a:endParaRPr lang="en-US" altLang="zh-CN" sz="1200">
              <a:latin typeface="Arial" panose="020B0604020202020204" pitchFamily="34" charset="0"/>
            </a:endParaRPr>
          </a:p>
        </p:txBody>
      </p:sp>
      <p:grpSp>
        <p:nvGrpSpPr>
          <p:cNvPr id="17411" name="Group 56"/>
          <p:cNvGrpSpPr>
            <a:grpSpLocks/>
          </p:cNvGrpSpPr>
          <p:nvPr/>
        </p:nvGrpSpPr>
        <p:grpSpPr bwMode="auto">
          <a:xfrm>
            <a:off x="1803401" y="1771650"/>
            <a:ext cx="3590925" cy="1518420"/>
            <a:chOff x="176" y="882"/>
            <a:chExt cx="2598" cy="1098"/>
          </a:xfrm>
        </p:grpSpPr>
        <p:sp>
          <p:nvSpPr>
            <p:cNvPr id="17453" name="Text Box 12"/>
            <p:cNvSpPr txBox="1">
              <a:spLocks noChangeArrowheads="1"/>
            </p:cNvSpPr>
            <p:nvPr/>
          </p:nvSpPr>
          <p:spPr bwMode="auto">
            <a:xfrm>
              <a:off x="589" y="892"/>
              <a:ext cx="157" cy="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7454" name="Text Box 15"/>
            <p:cNvSpPr txBox="1">
              <a:spLocks noChangeArrowheads="1"/>
            </p:cNvSpPr>
            <p:nvPr/>
          </p:nvSpPr>
          <p:spPr bwMode="auto">
            <a:xfrm>
              <a:off x="1358" y="882"/>
              <a:ext cx="156" cy="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grpSp>
          <p:nvGrpSpPr>
            <p:cNvPr id="17455" name="Group 55"/>
            <p:cNvGrpSpPr>
              <a:grpSpLocks/>
            </p:cNvGrpSpPr>
            <p:nvPr/>
          </p:nvGrpSpPr>
          <p:grpSpPr bwMode="auto">
            <a:xfrm>
              <a:off x="176" y="1152"/>
              <a:ext cx="2598" cy="828"/>
              <a:chOff x="176" y="1152"/>
              <a:chExt cx="2598" cy="828"/>
            </a:xfrm>
          </p:grpSpPr>
          <p:sp>
            <p:nvSpPr>
              <p:cNvPr id="17456" name="Oval 5"/>
              <p:cNvSpPr>
                <a:spLocks noChangeArrowheads="1"/>
              </p:cNvSpPr>
              <p:nvPr/>
            </p:nvSpPr>
            <p:spPr bwMode="auto">
              <a:xfrm>
                <a:off x="176" y="1307"/>
                <a:ext cx="310" cy="283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A</a:t>
                </a:r>
              </a:p>
            </p:txBody>
          </p:sp>
          <p:sp>
            <p:nvSpPr>
              <p:cNvPr id="17457" name="Oval 6"/>
              <p:cNvSpPr>
                <a:spLocks noChangeArrowheads="1"/>
              </p:cNvSpPr>
              <p:nvPr/>
            </p:nvSpPr>
            <p:spPr bwMode="auto">
              <a:xfrm>
                <a:off x="921" y="1303"/>
                <a:ext cx="310" cy="283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B</a:t>
                </a:r>
              </a:p>
            </p:txBody>
          </p:sp>
          <p:sp>
            <p:nvSpPr>
              <p:cNvPr id="17458" name="Oval 7"/>
              <p:cNvSpPr>
                <a:spLocks noChangeArrowheads="1"/>
              </p:cNvSpPr>
              <p:nvPr/>
            </p:nvSpPr>
            <p:spPr bwMode="auto">
              <a:xfrm>
                <a:off x="1720" y="1300"/>
                <a:ext cx="310" cy="283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C</a:t>
                </a:r>
              </a:p>
            </p:txBody>
          </p:sp>
          <p:sp>
            <p:nvSpPr>
              <p:cNvPr id="17459" name="Oval 8"/>
              <p:cNvSpPr>
                <a:spLocks noChangeArrowheads="1"/>
              </p:cNvSpPr>
              <p:nvPr/>
            </p:nvSpPr>
            <p:spPr bwMode="auto">
              <a:xfrm>
                <a:off x="2366" y="1254"/>
                <a:ext cx="408" cy="372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endPara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endParaRPr>
              </a:p>
            </p:txBody>
          </p:sp>
          <p:cxnSp>
            <p:nvCxnSpPr>
              <p:cNvPr id="17460" name="AutoShape 9"/>
              <p:cNvCxnSpPr>
                <a:cxnSpLocks noChangeShapeType="1"/>
                <a:stCxn id="17456" idx="7"/>
                <a:endCxn id="17457" idx="1"/>
              </p:cNvCxnSpPr>
              <p:nvPr/>
            </p:nvCxnSpPr>
            <p:spPr bwMode="auto">
              <a:xfrm rot="-5400000">
                <a:off x="702" y="1075"/>
                <a:ext cx="4" cy="525"/>
              </a:xfrm>
              <a:prstGeom prst="curvedConnector3">
                <a:avLst>
                  <a:gd name="adj1" fmla="val 3575000"/>
                </a:avLst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61" name="AutoShape 10"/>
              <p:cNvCxnSpPr>
                <a:cxnSpLocks noChangeShapeType="1"/>
                <a:stCxn id="17457" idx="3"/>
                <a:endCxn id="17456" idx="5"/>
              </p:cNvCxnSpPr>
              <p:nvPr/>
            </p:nvCxnSpPr>
            <p:spPr bwMode="auto">
              <a:xfrm rot="5400000">
                <a:off x="702" y="1292"/>
                <a:ext cx="4" cy="525"/>
              </a:xfrm>
              <a:prstGeom prst="curvedConnector3">
                <a:avLst>
                  <a:gd name="adj1" fmla="val 3175000"/>
                </a:avLst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462" name="AutoShape 11"/>
              <p:cNvCxnSpPr>
                <a:cxnSpLocks noChangeShapeType="1"/>
                <a:stCxn id="17457" idx="7"/>
                <a:endCxn id="17458" idx="1"/>
              </p:cNvCxnSpPr>
              <p:nvPr/>
            </p:nvCxnSpPr>
            <p:spPr bwMode="auto">
              <a:xfrm rot="-5400000">
                <a:off x="1474" y="1045"/>
                <a:ext cx="3" cy="579"/>
              </a:xfrm>
              <a:prstGeom prst="curvedConnector3">
                <a:avLst>
                  <a:gd name="adj1" fmla="val 5400000"/>
                </a:avLst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63" name="Text Box 13"/>
              <p:cNvSpPr txBox="1">
                <a:spLocks noChangeArrowheads="1"/>
              </p:cNvSpPr>
              <p:nvPr/>
            </p:nvSpPr>
            <p:spPr bwMode="auto">
              <a:xfrm>
                <a:off x="584" y="1624"/>
                <a:ext cx="156" cy="3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0</a:t>
                </a:r>
              </a:p>
            </p:txBody>
          </p:sp>
          <p:cxnSp>
            <p:nvCxnSpPr>
              <p:cNvPr id="17464" name="AutoShape 14"/>
              <p:cNvCxnSpPr>
                <a:cxnSpLocks noChangeShapeType="1"/>
                <a:stCxn id="17457" idx="5"/>
                <a:endCxn id="17458" idx="3"/>
              </p:cNvCxnSpPr>
              <p:nvPr/>
            </p:nvCxnSpPr>
            <p:spPr bwMode="auto">
              <a:xfrm rot="5400000" flipH="1" flipV="1">
                <a:off x="1474" y="1262"/>
                <a:ext cx="3" cy="579"/>
              </a:xfrm>
              <a:prstGeom prst="curvedConnector3">
                <a:avLst>
                  <a:gd name="adj1" fmla="val -4866667"/>
                </a:avLst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65" name="Text Box 16"/>
              <p:cNvSpPr txBox="1">
                <a:spLocks noChangeArrowheads="1"/>
              </p:cNvSpPr>
              <p:nvPr/>
            </p:nvSpPr>
            <p:spPr bwMode="auto">
              <a:xfrm>
                <a:off x="1366" y="1646"/>
                <a:ext cx="156" cy="33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0</a:t>
                </a:r>
              </a:p>
            </p:txBody>
          </p:sp>
          <p:sp>
            <p:nvSpPr>
              <p:cNvPr id="17466" name="Oval 17"/>
              <p:cNvSpPr>
                <a:spLocks noChangeArrowheads="1"/>
              </p:cNvSpPr>
              <p:nvPr/>
            </p:nvSpPr>
            <p:spPr bwMode="auto">
              <a:xfrm>
                <a:off x="2416" y="1299"/>
                <a:ext cx="310" cy="283"/>
              </a:xfrm>
              <a:prstGeom prst="ellipse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D</a:t>
                </a:r>
              </a:p>
            </p:txBody>
          </p:sp>
          <p:cxnSp>
            <p:nvCxnSpPr>
              <p:cNvPr id="17467" name="AutoShape 18"/>
              <p:cNvCxnSpPr>
                <a:cxnSpLocks noChangeShapeType="1"/>
                <a:stCxn id="17458" idx="6"/>
                <a:endCxn id="17459" idx="2"/>
              </p:cNvCxnSpPr>
              <p:nvPr/>
            </p:nvCxnSpPr>
            <p:spPr bwMode="auto">
              <a:xfrm flipV="1">
                <a:off x="2038" y="1440"/>
                <a:ext cx="320" cy="2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stealth" w="lg" len="lg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17468" name="Text Box 19"/>
              <p:cNvSpPr txBox="1">
                <a:spLocks noChangeArrowheads="1"/>
              </p:cNvSpPr>
              <p:nvPr/>
            </p:nvSpPr>
            <p:spPr bwMode="auto">
              <a:xfrm>
                <a:off x="2068" y="1152"/>
                <a:ext cx="156" cy="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8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hlink"/>
                  </a:buClr>
                  <a:buSzPct val="70000"/>
                  <a:buFont typeface="Wingdings" panose="05000000000000000000" pitchFamily="2" charset="2"/>
                  <a:buChar char="n"/>
                  <a:defRPr sz="2000">
                    <a:solidFill>
                      <a:schemeClr val="tx1"/>
                    </a:solidFill>
                    <a:latin typeface="Garamond" panose="02020404030301010803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ClrTx/>
                  <a:buSzTx/>
                  <a:buFont typeface="Arial" panose="020B0604020202020204" pitchFamily="34" charset="0"/>
                  <a:buNone/>
                </a:pPr>
                <a:r>
                  <a:rPr lang="en-US" altLang="zh-CN" sz="2400" b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1</a:t>
                </a:r>
              </a:p>
            </p:txBody>
          </p:sp>
        </p:grpSp>
      </p:grpSp>
      <p:grpSp>
        <p:nvGrpSpPr>
          <p:cNvPr id="17412" name="Group 57"/>
          <p:cNvGrpSpPr>
            <a:grpSpLocks/>
          </p:cNvGrpSpPr>
          <p:nvPr/>
        </p:nvGrpSpPr>
        <p:grpSpPr bwMode="auto">
          <a:xfrm>
            <a:off x="6467475" y="2174875"/>
            <a:ext cx="3486150" cy="1804988"/>
            <a:chOff x="3114" y="1136"/>
            <a:chExt cx="2524" cy="1306"/>
          </a:xfrm>
        </p:grpSpPr>
        <p:sp>
          <p:nvSpPr>
            <p:cNvPr id="17431" name="Oval 20"/>
            <p:cNvSpPr>
              <a:spLocks noChangeArrowheads="1"/>
            </p:cNvSpPr>
            <p:nvPr/>
          </p:nvSpPr>
          <p:spPr bwMode="auto">
            <a:xfrm>
              <a:off x="3114" y="1283"/>
              <a:ext cx="310" cy="283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17432" name="Oval 21"/>
            <p:cNvSpPr>
              <a:spLocks noChangeArrowheads="1"/>
            </p:cNvSpPr>
            <p:nvPr/>
          </p:nvSpPr>
          <p:spPr bwMode="auto">
            <a:xfrm>
              <a:off x="3770" y="1283"/>
              <a:ext cx="310" cy="283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7433" name="Oval 22"/>
            <p:cNvSpPr>
              <a:spLocks noChangeArrowheads="1"/>
            </p:cNvSpPr>
            <p:nvPr/>
          </p:nvSpPr>
          <p:spPr bwMode="auto">
            <a:xfrm>
              <a:off x="4578" y="1283"/>
              <a:ext cx="310" cy="283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17434" name="Oval 23"/>
            <p:cNvSpPr>
              <a:spLocks noChangeArrowheads="1"/>
            </p:cNvSpPr>
            <p:nvPr/>
          </p:nvSpPr>
          <p:spPr bwMode="auto">
            <a:xfrm>
              <a:off x="5282" y="1283"/>
              <a:ext cx="310" cy="283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D</a:t>
              </a:r>
            </a:p>
          </p:txBody>
        </p:sp>
        <p:sp>
          <p:nvSpPr>
            <p:cNvPr id="17435" name="Oval 24"/>
            <p:cNvSpPr>
              <a:spLocks noChangeArrowheads="1"/>
            </p:cNvSpPr>
            <p:nvPr/>
          </p:nvSpPr>
          <p:spPr bwMode="auto">
            <a:xfrm>
              <a:off x="3730" y="1995"/>
              <a:ext cx="310" cy="283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E</a:t>
              </a:r>
            </a:p>
          </p:txBody>
        </p:sp>
        <p:sp>
          <p:nvSpPr>
            <p:cNvPr id="17436" name="Oval 25"/>
            <p:cNvSpPr>
              <a:spLocks noChangeArrowheads="1"/>
            </p:cNvSpPr>
            <p:nvPr/>
          </p:nvSpPr>
          <p:spPr bwMode="auto">
            <a:xfrm>
              <a:off x="4634" y="2003"/>
              <a:ext cx="310" cy="283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F</a:t>
              </a:r>
            </a:p>
          </p:txBody>
        </p:sp>
        <p:cxnSp>
          <p:nvCxnSpPr>
            <p:cNvPr id="17437" name="AutoShape 26"/>
            <p:cNvCxnSpPr>
              <a:cxnSpLocks noChangeShapeType="1"/>
              <a:stCxn id="17431" idx="6"/>
              <a:endCxn id="17432" idx="2"/>
            </p:cNvCxnSpPr>
            <p:nvPr/>
          </p:nvCxnSpPr>
          <p:spPr bwMode="auto">
            <a:xfrm>
              <a:off x="3432" y="1425"/>
              <a:ext cx="330" cy="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438" name="AutoShape 27"/>
            <p:cNvCxnSpPr>
              <a:cxnSpLocks noChangeShapeType="1"/>
              <a:stCxn id="17432" idx="6"/>
              <a:endCxn id="17433" idx="2"/>
            </p:cNvCxnSpPr>
            <p:nvPr/>
          </p:nvCxnSpPr>
          <p:spPr bwMode="auto">
            <a:xfrm>
              <a:off x="4088" y="1425"/>
              <a:ext cx="482" cy="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439" name="AutoShape 28"/>
            <p:cNvCxnSpPr>
              <a:cxnSpLocks noChangeShapeType="1"/>
              <a:stCxn id="17433" idx="6"/>
              <a:endCxn id="17445" idx="2"/>
            </p:cNvCxnSpPr>
            <p:nvPr/>
          </p:nvCxnSpPr>
          <p:spPr bwMode="auto">
            <a:xfrm flipV="1">
              <a:off x="4896" y="1424"/>
              <a:ext cx="326" cy="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440" name="AutoShape 29"/>
            <p:cNvCxnSpPr>
              <a:cxnSpLocks noChangeShapeType="1"/>
              <a:stCxn id="17432" idx="4"/>
              <a:endCxn id="17435" idx="0"/>
            </p:cNvCxnSpPr>
            <p:nvPr/>
          </p:nvCxnSpPr>
          <p:spPr bwMode="auto">
            <a:xfrm flipH="1">
              <a:off x="3885" y="1574"/>
              <a:ext cx="40" cy="413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441" name="AutoShape 30"/>
            <p:cNvCxnSpPr>
              <a:cxnSpLocks noChangeShapeType="1"/>
              <a:stCxn id="17435" idx="7"/>
              <a:endCxn id="17444" idx="1"/>
            </p:cNvCxnSpPr>
            <p:nvPr/>
          </p:nvCxnSpPr>
          <p:spPr bwMode="auto">
            <a:xfrm rot="-5400000">
              <a:off x="4307" y="1692"/>
              <a:ext cx="24" cy="647"/>
            </a:xfrm>
            <a:prstGeom prst="curvedConnector3">
              <a:avLst>
                <a:gd name="adj1" fmla="val 620829"/>
              </a:avLst>
            </a:prstGeom>
            <a:noFill/>
            <a:ln w="25400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442" name="AutoShape 31"/>
            <p:cNvCxnSpPr>
              <a:cxnSpLocks noChangeShapeType="1"/>
              <a:stCxn id="17444" idx="3"/>
              <a:endCxn id="17435" idx="5"/>
            </p:cNvCxnSpPr>
            <p:nvPr/>
          </p:nvCxnSpPr>
          <p:spPr bwMode="auto">
            <a:xfrm rot="16200000" flipV="1">
              <a:off x="4299" y="1941"/>
              <a:ext cx="39" cy="647"/>
            </a:xfrm>
            <a:prstGeom prst="curvedConnector3">
              <a:avLst>
                <a:gd name="adj1" fmla="val -287181"/>
              </a:avLst>
            </a:prstGeom>
            <a:noFill/>
            <a:ln w="25400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443" name="AutoShape 32"/>
            <p:cNvCxnSpPr>
              <a:cxnSpLocks noChangeShapeType="1"/>
              <a:stCxn id="17444" idx="0"/>
              <a:endCxn id="17433" idx="4"/>
            </p:cNvCxnSpPr>
            <p:nvPr/>
          </p:nvCxnSpPr>
          <p:spPr bwMode="auto">
            <a:xfrm flipH="1" flipV="1">
              <a:off x="4733" y="1574"/>
              <a:ext cx="53" cy="376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7444" name="Oval 33"/>
            <p:cNvSpPr>
              <a:spLocks noChangeArrowheads="1"/>
            </p:cNvSpPr>
            <p:nvPr/>
          </p:nvSpPr>
          <p:spPr bwMode="auto">
            <a:xfrm>
              <a:off x="4582" y="1958"/>
              <a:ext cx="408" cy="372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en-US" altLang="zh-CN" sz="2400" b="1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7445" name="Oval 34"/>
            <p:cNvSpPr>
              <a:spLocks noChangeArrowheads="1"/>
            </p:cNvSpPr>
            <p:nvPr/>
          </p:nvSpPr>
          <p:spPr bwMode="auto">
            <a:xfrm>
              <a:off x="5230" y="1238"/>
              <a:ext cx="408" cy="372"/>
            </a:xfrm>
            <a:prstGeom prst="ellips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 typeface="Arial" panose="020B0604020202020204" pitchFamily="34" charset="0"/>
                <a:buNone/>
              </a:pPr>
              <a:endParaRPr lang="en-US" altLang="zh-CN" sz="2400" b="1">
                <a:solidFill>
                  <a:srgbClr val="00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7446" name="Text Box 35"/>
            <p:cNvSpPr txBox="1">
              <a:spLocks noChangeArrowheads="1"/>
            </p:cNvSpPr>
            <p:nvPr/>
          </p:nvSpPr>
          <p:spPr bwMode="auto">
            <a:xfrm>
              <a:off x="3468" y="1136"/>
              <a:ext cx="156" cy="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7447" name="Text Box 36"/>
            <p:cNvSpPr txBox="1">
              <a:spLocks noChangeArrowheads="1"/>
            </p:cNvSpPr>
            <p:nvPr/>
          </p:nvSpPr>
          <p:spPr bwMode="auto">
            <a:xfrm>
              <a:off x="4196" y="1136"/>
              <a:ext cx="156" cy="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7448" name="Text Box 37"/>
            <p:cNvSpPr txBox="1">
              <a:spLocks noChangeArrowheads="1"/>
            </p:cNvSpPr>
            <p:nvPr/>
          </p:nvSpPr>
          <p:spPr bwMode="auto">
            <a:xfrm>
              <a:off x="4924" y="1136"/>
              <a:ext cx="157" cy="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7449" name="Text Box 38"/>
            <p:cNvSpPr txBox="1">
              <a:spLocks noChangeArrowheads="1"/>
            </p:cNvSpPr>
            <p:nvPr/>
          </p:nvSpPr>
          <p:spPr bwMode="auto">
            <a:xfrm>
              <a:off x="3676" y="1600"/>
              <a:ext cx="156" cy="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  <p:sp>
          <p:nvSpPr>
            <p:cNvPr id="17450" name="Text Box 39"/>
            <p:cNvSpPr txBox="1">
              <a:spLocks noChangeArrowheads="1"/>
            </p:cNvSpPr>
            <p:nvPr/>
          </p:nvSpPr>
          <p:spPr bwMode="auto">
            <a:xfrm>
              <a:off x="4740" y="1608"/>
              <a:ext cx="156" cy="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7451" name="Text Box 40"/>
            <p:cNvSpPr txBox="1">
              <a:spLocks noChangeArrowheads="1"/>
            </p:cNvSpPr>
            <p:nvPr/>
          </p:nvSpPr>
          <p:spPr bwMode="auto">
            <a:xfrm>
              <a:off x="4212" y="1576"/>
              <a:ext cx="156" cy="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7452" name="Text Box 41"/>
            <p:cNvSpPr txBox="1">
              <a:spLocks noChangeArrowheads="1"/>
            </p:cNvSpPr>
            <p:nvPr/>
          </p:nvSpPr>
          <p:spPr bwMode="auto">
            <a:xfrm>
              <a:off x="4212" y="2111"/>
              <a:ext cx="156" cy="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7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Garamond" panose="02020404030301010803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 typeface="Arial" panose="020B0604020202020204" pitchFamily="34" charset="0"/>
                <a:buNone/>
              </a:pPr>
              <a:r>
                <a:rPr lang="en-US" altLang="zh-CN" sz="2400" b="1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</a:p>
          </p:txBody>
        </p:sp>
      </p:grpSp>
      <p:sp>
        <p:nvSpPr>
          <p:cNvPr id="17413" name="WordArt 44"/>
          <p:cNvSpPr>
            <a:spLocks noChangeArrowheads="1" noChangeShapeType="1" noTextEdit="1"/>
          </p:cNvSpPr>
          <p:nvPr/>
        </p:nvSpPr>
        <p:spPr bwMode="auto">
          <a:xfrm>
            <a:off x="4545014" y="3113089"/>
            <a:ext cx="890587" cy="363537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3600" b="1" kern="10">
                <a:ln w="1587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FF0000"/>
                </a:solidFill>
                <a:latin typeface="方正粗倩简体"/>
              </a:rPr>
              <a:t>NFA</a:t>
            </a:r>
            <a:endParaRPr lang="zh-CN" altLang="en-US" sz="3600" b="1" kern="10">
              <a:ln w="15875">
                <a:solidFill>
                  <a:srgbClr val="000000"/>
                </a:solidFill>
                <a:round/>
                <a:headEnd/>
                <a:tailEnd/>
              </a:ln>
              <a:solidFill>
                <a:srgbClr val="FF0000"/>
              </a:solidFill>
              <a:latin typeface="方正粗倩简体"/>
            </a:endParaRPr>
          </a:p>
        </p:txBody>
      </p:sp>
      <p:sp>
        <p:nvSpPr>
          <p:cNvPr id="17414" name="WordArt 45"/>
          <p:cNvSpPr>
            <a:spLocks noChangeArrowheads="1" noChangeShapeType="1" noTextEdit="1"/>
          </p:cNvSpPr>
          <p:nvPr/>
        </p:nvSpPr>
        <p:spPr bwMode="auto">
          <a:xfrm>
            <a:off x="9534525" y="3113089"/>
            <a:ext cx="890588" cy="363537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3600" b="1" kern="10" dirty="0">
                <a:ln w="1587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FF0000"/>
                </a:solidFill>
                <a:latin typeface="方正粗倩简体"/>
              </a:rPr>
              <a:t>DFA</a:t>
            </a:r>
            <a:endParaRPr lang="zh-CN" altLang="en-US" sz="3600" b="1" kern="10" dirty="0">
              <a:ln w="15875">
                <a:solidFill>
                  <a:srgbClr val="000000"/>
                </a:solidFill>
                <a:round/>
                <a:headEnd/>
                <a:tailEnd/>
              </a:ln>
              <a:solidFill>
                <a:srgbClr val="FF0000"/>
              </a:solidFill>
              <a:latin typeface="方正粗倩简体"/>
            </a:endParaRPr>
          </a:p>
        </p:txBody>
      </p:sp>
      <p:sp>
        <p:nvSpPr>
          <p:cNvPr id="175150" name="Text Box 46"/>
          <p:cNvSpPr txBox="1">
            <a:spLocks noChangeArrowheads="1"/>
          </p:cNvSpPr>
          <p:nvPr/>
        </p:nvSpPr>
        <p:spPr bwMode="auto">
          <a:xfrm>
            <a:off x="1766888" y="3910014"/>
            <a:ext cx="2349500" cy="163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(A, 1) = B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(B, 0) = {A, C}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(B, 1) = C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(C, 1) = D</a:t>
            </a:r>
          </a:p>
        </p:txBody>
      </p:sp>
      <p:sp>
        <p:nvSpPr>
          <p:cNvPr id="175151" name="Text Box 47"/>
          <p:cNvSpPr txBox="1">
            <a:spLocks noChangeArrowheads="1"/>
          </p:cNvSpPr>
          <p:nvPr/>
        </p:nvSpPr>
        <p:spPr bwMode="auto">
          <a:xfrm>
            <a:off x="5826126" y="85726"/>
            <a:ext cx="4856163" cy="74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D60093"/>
                </a:solidFill>
                <a:latin typeface="Arial" panose="020B0604020202020204" pitchFamily="34" charset="0"/>
              </a:rPr>
              <a:t>● </a:t>
            </a:r>
            <a:r>
              <a:rPr lang="zh-CN" altLang="en-US" sz="1600" b="1">
                <a:solidFill>
                  <a:srgbClr val="D60093"/>
                </a:solidFill>
                <a:latin typeface="Times New Roman" panose="02020603050405020304" pitchFamily="18" charset="0"/>
              </a:rPr>
              <a:t>把映射关系看成是“子集”到“子集”的映射</a:t>
            </a:r>
          </a:p>
          <a:p>
            <a:pPr algn="just" eaLnBrk="1" hangingPunct="1">
              <a:lnSpc>
                <a:spcPct val="12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1600" b="1">
                <a:solidFill>
                  <a:srgbClr val="D60093"/>
                </a:solidFill>
                <a:latin typeface="Times New Roman" panose="02020603050405020304" pitchFamily="18" charset="0"/>
              </a:rPr>
              <a:t>   （这里的“子集”就是状态集合</a:t>
            </a:r>
            <a:r>
              <a:rPr lang="en-US" altLang="zh-CN" sz="1600" b="1">
                <a:solidFill>
                  <a:srgbClr val="D60093"/>
                </a:solidFill>
                <a:latin typeface="Times New Roman" panose="02020603050405020304" pitchFamily="18" charset="0"/>
              </a:rPr>
              <a:t>{A, B, C, D}</a:t>
            </a:r>
            <a:r>
              <a:rPr lang="zh-CN" altLang="en-US" sz="1600" b="1">
                <a:solidFill>
                  <a:srgbClr val="D60093"/>
                </a:solidFill>
                <a:latin typeface="Times New Roman" panose="02020603050405020304" pitchFamily="18" charset="0"/>
              </a:rPr>
              <a:t>的子集）</a:t>
            </a:r>
          </a:p>
        </p:txBody>
      </p:sp>
      <p:sp>
        <p:nvSpPr>
          <p:cNvPr id="175152" name="Text Box 48"/>
          <p:cNvSpPr txBox="1">
            <a:spLocks noChangeArrowheads="1"/>
          </p:cNvSpPr>
          <p:nvPr/>
        </p:nvSpPr>
        <p:spPr bwMode="auto">
          <a:xfrm>
            <a:off x="5805487" y="865189"/>
            <a:ext cx="4619625" cy="7463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1800" b="1" dirty="0">
                <a:solidFill>
                  <a:srgbClr val="D60093"/>
                </a:solidFill>
                <a:latin typeface="Arial" panose="020B0604020202020204" pitchFamily="34" charset="0"/>
              </a:rPr>
              <a:t>● </a:t>
            </a:r>
            <a:r>
              <a:rPr lang="zh-CN" altLang="en-US" sz="1600" b="1" dirty="0">
                <a:solidFill>
                  <a:srgbClr val="D60093"/>
                </a:solidFill>
                <a:latin typeface="Times New Roman" panose="02020603050405020304" pitchFamily="18" charset="0"/>
              </a:rPr>
              <a:t>对于映射结果中新产生的“子集”，进一步 </a:t>
            </a:r>
          </a:p>
          <a:p>
            <a:pPr algn="just" eaLnBrk="1" hangingPunct="1">
              <a:lnSpc>
                <a:spcPct val="12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1600" b="1" dirty="0">
                <a:solidFill>
                  <a:srgbClr val="D60093"/>
                </a:solidFill>
                <a:latin typeface="Times New Roman" panose="02020603050405020304" pitchFamily="18" charset="0"/>
              </a:rPr>
              <a:t>     探寻其对于每个输入符号的映射结果 </a:t>
            </a:r>
          </a:p>
        </p:txBody>
      </p:sp>
      <p:sp>
        <p:nvSpPr>
          <p:cNvPr id="175153" name="Text Box 49"/>
          <p:cNvSpPr txBox="1">
            <a:spLocks noChangeArrowheads="1"/>
          </p:cNvSpPr>
          <p:nvPr/>
        </p:nvSpPr>
        <p:spPr bwMode="auto">
          <a:xfrm>
            <a:off x="4256088" y="3910014"/>
            <a:ext cx="2743200" cy="163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({A}, 1) = {B}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({B}, 0) = {A, C}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({B}, 1) = {C}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({C}, 1) = {D}</a:t>
            </a:r>
          </a:p>
        </p:txBody>
      </p:sp>
      <p:sp>
        <p:nvSpPr>
          <p:cNvPr id="175154" name="Text Box 50"/>
          <p:cNvSpPr txBox="1">
            <a:spLocks noChangeArrowheads="1"/>
          </p:cNvSpPr>
          <p:nvPr/>
        </p:nvSpPr>
        <p:spPr bwMode="auto">
          <a:xfrm>
            <a:off x="4227513" y="5495925"/>
            <a:ext cx="2743200" cy="42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({A, C}, 1) = {B, D}</a:t>
            </a:r>
          </a:p>
        </p:txBody>
      </p:sp>
      <p:sp>
        <p:nvSpPr>
          <p:cNvPr id="175155" name="Text Box 51"/>
          <p:cNvSpPr txBox="1">
            <a:spLocks noChangeArrowheads="1"/>
          </p:cNvSpPr>
          <p:nvPr/>
        </p:nvSpPr>
        <p:spPr bwMode="auto">
          <a:xfrm>
            <a:off x="4227513" y="5902325"/>
            <a:ext cx="2743200" cy="42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({B, D}, 0) = {A, C}</a:t>
            </a:r>
          </a:p>
        </p:txBody>
      </p:sp>
      <p:sp>
        <p:nvSpPr>
          <p:cNvPr id="175156" name="Text Box 52"/>
          <p:cNvSpPr txBox="1">
            <a:spLocks noChangeArrowheads="1"/>
          </p:cNvSpPr>
          <p:nvPr/>
        </p:nvSpPr>
        <p:spPr bwMode="auto">
          <a:xfrm>
            <a:off x="4240213" y="6308725"/>
            <a:ext cx="2743200" cy="42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({B, D}, 1) = {C}</a:t>
            </a:r>
          </a:p>
        </p:txBody>
      </p:sp>
      <p:sp>
        <p:nvSpPr>
          <p:cNvPr id="175157" name="Text Box 53"/>
          <p:cNvSpPr txBox="1">
            <a:spLocks noChangeArrowheads="1"/>
          </p:cNvSpPr>
          <p:nvPr/>
        </p:nvSpPr>
        <p:spPr bwMode="auto">
          <a:xfrm>
            <a:off x="8143875" y="3911601"/>
            <a:ext cx="2743200" cy="279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(A, 1) = B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(B, 0) = E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(B, 1) = C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(C, 1) = D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(E, 1) = F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(F, 0) = E</a:t>
            </a:r>
          </a:p>
          <a:p>
            <a:pPr algn="just"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200" b="1">
                <a:solidFill>
                  <a:srgbClr val="000000"/>
                </a:solidFill>
                <a:latin typeface="Times New Roman" panose="02020603050405020304" pitchFamily="18" charset="0"/>
              </a:rPr>
              <a:t>M (F, 1) = C</a:t>
            </a:r>
          </a:p>
        </p:txBody>
      </p:sp>
      <p:sp>
        <p:nvSpPr>
          <p:cNvPr id="175158" name="Text Box 54"/>
          <p:cNvSpPr txBox="1">
            <a:spLocks noChangeArrowheads="1"/>
          </p:cNvSpPr>
          <p:nvPr/>
        </p:nvSpPr>
        <p:spPr bwMode="auto">
          <a:xfrm>
            <a:off x="6718301" y="4518025"/>
            <a:ext cx="4365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D60093"/>
                </a:solidFill>
                <a:latin typeface="Times New Roman" panose="02020603050405020304" pitchFamily="18" charset="0"/>
              </a:rPr>
              <a:t>E</a:t>
            </a:r>
          </a:p>
        </p:txBody>
      </p:sp>
      <p:sp>
        <p:nvSpPr>
          <p:cNvPr id="175162" name="Text Box 58"/>
          <p:cNvSpPr txBox="1">
            <a:spLocks noChangeArrowheads="1"/>
          </p:cNvSpPr>
          <p:nvPr/>
        </p:nvSpPr>
        <p:spPr bwMode="auto">
          <a:xfrm>
            <a:off x="5824539" y="1671639"/>
            <a:ext cx="1228725" cy="434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D60093"/>
                </a:solidFill>
                <a:latin typeface="Arial" panose="020B0604020202020204" pitchFamily="34" charset="0"/>
              </a:rPr>
              <a:t>● </a:t>
            </a:r>
            <a:r>
              <a:rPr lang="zh-CN" altLang="en-US" sz="1600" b="1">
                <a:solidFill>
                  <a:srgbClr val="D60093"/>
                </a:solidFill>
                <a:latin typeface="Times New Roman" panose="02020603050405020304" pitchFamily="18" charset="0"/>
              </a:rPr>
              <a:t>重命名</a:t>
            </a:r>
          </a:p>
        </p:txBody>
      </p:sp>
      <p:sp>
        <p:nvSpPr>
          <p:cNvPr id="175163" name="Line 59"/>
          <p:cNvSpPr>
            <a:spLocks noChangeShapeType="1"/>
          </p:cNvSpPr>
          <p:nvPr/>
        </p:nvSpPr>
        <p:spPr bwMode="auto">
          <a:xfrm>
            <a:off x="5819775" y="4752975"/>
            <a:ext cx="952500" cy="0"/>
          </a:xfrm>
          <a:prstGeom prst="line">
            <a:avLst/>
          </a:prstGeom>
          <a:noFill/>
          <a:ln w="25400">
            <a:solidFill>
              <a:srgbClr val="D60093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5164" name="Text Box 60"/>
          <p:cNvSpPr txBox="1">
            <a:spLocks noChangeArrowheads="1"/>
          </p:cNvSpPr>
          <p:nvPr/>
        </p:nvSpPr>
        <p:spPr bwMode="auto">
          <a:xfrm>
            <a:off x="7038976" y="5676900"/>
            <a:ext cx="4365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2400" b="1">
                <a:solidFill>
                  <a:srgbClr val="D60093"/>
                </a:solidFill>
                <a:latin typeface="Times New Roman" panose="02020603050405020304" pitchFamily="18" charset="0"/>
              </a:rPr>
              <a:t>F</a:t>
            </a:r>
          </a:p>
        </p:txBody>
      </p:sp>
      <p:sp>
        <p:nvSpPr>
          <p:cNvPr id="175165" name="Line 61"/>
          <p:cNvSpPr>
            <a:spLocks noChangeShapeType="1"/>
          </p:cNvSpPr>
          <p:nvPr/>
        </p:nvSpPr>
        <p:spPr bwMode="auto">
          <a:xfrm>
            <a:off x="6149975" y="5911850"/>
            <a:ext cx="952500" cy="0"/>
          </a:xfrm>
          <a:prstGeom prst="line">
            <a:avLst/>
          </a:prstGeom>
          <a:noFill/>
          <a:ln w="25400">
            <a:solidFill>
              <a:srgbClr val="D60093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5167" name="AutoShape 63"/>
          <p:cNvSpPr>
            <a:spLocks noChangeArrowheads="1"/>
          </p:cNvSpPr>
          <p:nvPr/>
        </p:nvSpPr>
        <p:spPr bwMode="auto">
          <a:xfrm>
            <a:off x="5729289" y="57150"/>
            <a:ext cx="4867275" cy="2109788"/>
          </a:xfrm>
          <a:prstGeom prst="roundRect">
            <a:avLst>
              <a:gd name="adj" fmla="val 12685"/>
            </a:avLst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endParaRPr lang="zh-CN" altLang="en-US" sz="1800">
              <a:latin typeface="Arial" panose="020B0604020202020204" pitchFamily="34" charset="0"/>
            </a:endParaRPr>
          </a:p>
        </p:txBody>
      </p:sp>
      <p:sp>
        <p:nvSpPr>
          <p:cNvPr id="175168" name="Rectangle 64"/>
          <p:cNvSpPr>
            <a:spLocks noChangeArrowheads="1"/>
          </p:cNvSpPr>
          <p:nvPr/>
        </p:nvSpPr>
        <p:spPr bwMode="auto">
          <a:xfrm>
            <a:off x="6742113" y="1700213"/>
            <a:ext cx="1733550" cy="398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0"/>
              </a:spcBef>
              <a:buClrTx/>
              <a:buSzTx/>
              <a:buFont typeface="Arial" panose="020B0604020202020204" pitchFamily="34" charset="0"/>
              <a:buNone/>
            </a:pPr>
            <a:r>
              <a:rPr lang="en-US" altLang="zh-CN" sz="1600" b="1">
                <a:solidFill>
                  <a:srgbClr val="D60093"/>
                </a:solidFill>
                <a:latin typeface="Times New Roman" panose="02020603050405020304" pitchFamily="18" charset="0"/>
              </a:rPr>
              <a:t>+</a:t>
            </a:r>
            <a:r>
              <a:rPr lang="zh-CN" altLang="en-US" sz="1600" b="1">
                <a:solidFill>
                  <a:srgbClr val="D60093"/>
                </a:solidFill>
                <a:latin typeface="Times New Roman" panose="02020603050405020304" pitchFamily="18" charset="0"/>
              </a:rPr>
              <a:t>确定初态和终态</a:t>
            </a:r>
          </a:p>
        </p:txBody>
      </p:sp>
    </p:spTree>
    <p:extLst>
      <p:ext uri="{BB962C8B-B14F-4D97-AF65-F5344CB8AC3E}">
        <p14:creationId xmlns:p14="http://schemas.microsoft.com/office/powerpoint/2010/main" val="4103056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5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5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75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75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75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75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5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75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75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75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75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75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75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 nodeType="clickPar">
                      <p:stCondLst>
                        <p:cond delay="indefinite"/>
                      </p:stCondLst>
                      <p:childTnLst>
                        <p:par>
                          <p:cTn id="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175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175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4" grpId="0"/>
      <p:bldP spid="175150" grpId="0"/>
      <p:bldP spid="175151" grpId="0"/>
      <p:bldP spid="175152" grpId="0"/>
      <p:bldP spid="175153" grpId="0"/>
      <p:bldP spid="175154" grpId="0"/>
      <p:bldP spid="175155" grpId="0"/>
      <p:bldP spid="175156" grpId="0"/>
      <p:bldP spid="175157" grpId="0"/>
      <p:bldP spid="175158" grpId="0"/>
      <p:bldP spid="175162" grpId="0"/>
      <p:bldP spid="175164" grpId="0"/>
      <p:bldP spid="17516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64E684F9-CDC9-4F29-BAB2-C65408F9007D}" type="slidenum">
              <a:rPr lang="en-US" altLang="zh-CN"/>
              <a:pPr eaLnBrk="1" hangingPunct="1"/>
              <a:t>28</a:t>
            </a:fld>
            <a:endParaRPr lang="en-US" altLang="zh-CN"/>
          </a:p>
        </p:txBody>
      </p:sp>
      <p:sp>
        <p:nvSpPr>
          <p:cNvPr id="204802" name="Rectangle 2"/>
          <p:cNvSpPr>
            <a:spLocks noGrp="1" noChangeArrowheads="1"/>
          </p:cNvSpPr>
          <p:nvPr>
            <p:ph type="title"/>
          </p:nvPr>
        </p:nvSpPr>
        <p:spPr>
          <a:xfrm>
            <a:off x="689769" y="0"/>
            <a:ext cx="6697662" cy="1143000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3600" b="1" dirty="0" smtClean="0">
                <a:solidFill>
                  <a:srgbClr val="FFC000"/>
                </a:solidFill>
                <a:latin typeface="宋体" pitchFamily="2" charset="-122"/>
              </a:rPr>
              <a:t>五</a:t>
            </a:r>
            <a:r>
              <a:rPr lang="zh-CN" altLang="en-US" sz="3200" b="1" dirty="0">
                <a:solidFill>
                  <a:srgbClr val="FFC000"/>
                </a:solidFill>
                <a:latin typeface="宋体" pitchFamily="2" charset="-122"/>
              </a:rPr>
              <a:t>、有穷自动机和正规文法的关系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11936" y="1143000"/>
            <a:ext cx="10326624" cy="5068888"/>
          </a:xfrm>
        </p:spPr>
        <p:txBody>
          <a:bodyPr>
            <a:noAutofit/>
          </a:bodyPr>
          <a:lstStyle/>
          <a:p>
            <a:pPr eaLnBrk="1" hangingPunct="1">
              <a:buFontTx/>
              <a:buNone/>
            </a:pPr>
            <a:r>
              <a:rPr lang="en-US" altLang="zh-CN" sz="2400" b="1" dirty="0">
                <a:solidFill>
                  <a:srgbClr val="FFC000"/>
                </a:solidFill>
                <a:latin typeface="宋体" panose="02010600030101010101" pitchFamily="2" charset="-122"/>
              </a:rPr>
              <a:t>1. </a:t>
            </a:r>
            <a:r>
              <a:rPr lang="zh-CN" altLang="en-US" sz="2400" b="1" dirty="0">
                <a:solidFill>
                  <a:srgbClr val="FFC000"/>
                </a:solidFill>
                <a:latin typeface="宋体" panose="02010600030101010101" pitchFamily="2" charset="-122"/>
              </a:rPr>
              <a:t>两个定理</a:t>
            </a:r>
          </a:p>
          <a:p>
            <a:pPr eaLnBrk="1" hangingPunct="1">
              <a:buFontTx/>
              <a:buNone/>
            </a:pPr>
            <a:r>
              <a:rPr lang="zh-CN" altLang="en-US" sz="2400" b="1" dirty="0">
                <a:solidFill>
                  <a:srgbClr val="FF3300"/>
                </a:solidFill>
              </a:rPr>
              <a:t>   定理</a:t>
            </a:r>
            <a:r>
              <a:rPr lang="en-US" altLang="zh-CN" sz="2400" b="1" dirty="0">
                <a:solidFill>
                  <a:srgbClr val="FF3300"/>
                </a:solidFill>
              </a:rPr>
              <a:t>1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若Ｇ为一个已知正规文法，它产生语言</a:t>
            </a:r>
            <a:r>
              <a:rPr lang="en-US" altLang="zh-CN" sz="2400" b="1" dirty="0">
                <a:latin typeface="宋体" panose="02010600030101010101" pitchFamily="2" charset="-122"/>
              </a:rPr>
              <a:t>L</a:t>
            </a:r>
            <a:r>
              <a:rPr lang="zh-CN" altLang="en-US" sz="2400" b="1" dirty="0">
                <a:latin typeface="宋体" panose="02010600030101010101" pitchFamily="2" charset="-122"/>
              </a:rPr>
              <a:t>（</a:t>
            </a:r>
            <a:r>
              <a:rPr lang="en-US" altLang="zh-CN" sz="2400" b="1" dirty="0">
                <a:latin typeface="宋体" panose="02010600030101010101" pitchFamily="2" charset="-122"/>
              </a:rPr>
              <a:t>G</a:t>
            </a:r>
            <a:r>
              <a:rPr lang="zh-CN" altLang="en-US" sz="2400" b="1" dirty="0">
                <a:latin typeface="宋体" panose="02010600030101010101" pitchFamily="2" charset="-122"/>
              </a:rPr>
              <a:t>），那么一定存在一个有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穷自动机（ＦＡ）</a:t>
            </a:r>
            <a:r>
              <a:rPr lang="en-US" altLang="zh-CN" sz="2400" b="1" dirty="0">
                <a:latin typeface="宋体" panose="02010600030101010101" pitchFamily="2" charset="-122"/>
              </a:rPr>
              <a:t>M</a:t>
            </a:r>
            <a:r>
              <a:rPr lang="zh-CN" altLang="en-US" sz="2400" b="1" dirty="0">
                <a:latin typeface="宋体" panose="02010600030101010101" pitchFamily="2" charset="-122"/>
              </a:rPr>
              <a:t>，它所接受的语言Ｌ（Ｍ）与Ｌ（Ｇ）相同，即</a:t>
            </a:r>
          </a:p>
          <a:p>
            <a:pPr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 Ｌ（Ｍ）＝Ｌ（Ｇ）</a:t>
            </a:r>
          </a:p>
          <a:p>
            <a:pPr eaLnBrk="1" hangingPunct="1">
              <a:buFontTx/>
              <a:buNone/>
            </a:pPr>
            <a:r>
              <a:rPr lang="zh-CN" altLang="en-US" sz="2400" b="1" dirty="0">
                <a:solidFill>
                  <a:srgbClr val="FF3300"/>
                </a:solidFill>
              </a:rPr>
              <a:t>   定理</a:t>
            </a:r>
            <a:r>
              <a:rPr lang="en-US" altLang="zh-CN" sz="2400" b="1" dirty="0">
                <a:solidFill>
                  <a:srgbClr val="FF3300"/>
                </a:solidFill>
              </a:rPr>
              <a:t>2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已知一个有穷自动机（ＦＡ）</a:t>
            </a:r>
            <a:r>
              <a:rPr lang="en-US" altLang="zh-CN" sz="2400" b="1" dirty="0">
                <a:latin typeface="宋体" panose="02010600030101010101" pitchFamily="2" charset="-122"/>
              </a:rPr>
              <a:t>M</a:t>
            </a:r>
            <a:r>
              <a:rPr lang="zh-CN" altLang="en-US" sz="2400" b="1" dirty="0">
                <a:latin typeface="宋体" panose="02010600030101010101" pitchFamily="2" charset="-122"/>
              </a:rPr>
              <a:t>，所接受的语言</a:t>
            </a:r>
            <a:r>
              <a:rPr lang="en-US" altLang="zh-CN" sz="2400" b="1" dirty="0">
                <a:latin typeface="宋体" panose="02010600030101010101" pitchFamily="2" charset="-122"/>
              </a:rPr>
              <a:t>L</a:t>
            </a:r>
            <a:r>
              <a:rPr lang="zh-CN" altLang="en-US" sz="2400" b="1" dirty="0">
                <a:latin typeface="宋体" panose="02010600030101010101" pitchFamily="2" charset="-122"/>
              </a:rPr>
              <a:t>（Ｍ），那么一定存在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一个正规文法Ｇ，使得Ｇ所产生的语言Ｌ（Ｇ）和Ｌ（Ｍ）相同，即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      Ｌ（Ｇ）＝Ｌ（Ｍ）</a:t>
            </a:r>
            <a:r>
              <a:rPr lang="zh-CN" altLang="en-US" sz="2400" b="1" dirty="0"/>
              <a:t> 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/>
              <a:t> </a:t>
            </a:r>
            <a:r>
              <a:rPr lang="zh-CN" altLang="en-US" sz="2400" b="1" dirty="0">
                <a:solidFill>
                  <a:srgbClr val="011893"/>
                </a:solidFill>
              </a:rPr>
              <a:t>这两个定理说明了正规文法和有穷自动机之间的关系，即，有一个正规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文法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G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就一定可以构造一个有穷自动机（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FA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M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；反之，有一个有穷自动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机（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FA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M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，则一定可以构造一个正规文法。</a:t>
            </a:r>
          </a:p>
        </p:txBody>
      </p:sp>
    </p:spTree>
    <p:extLst>
      <p:ext uri="{BB962C8B-B14F-4D97-AF65-F5344CB8AC3E}">
        <p14:creationId xmlns:p14="http://schemas.microsoft.com/office/powerpoint/2010/main" val="6972892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F849F07-F3EC-470F-9E94-AB0F38FA1ED8}" type="slidenum">
              <a:rPr lang="en-US" altLang="zh-CN"/>
              <a:pPr eaLnBrk="1" hangingPunct="1"/>
              <a:t>29</a:t>
            </a:fld>
            <a:endParaRPr lang="en-US" altLang="zh-CN"/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28800" y="152401"/>
            <a:ext cx="8650288" cy="2555875"/>
          </a:xfrm>
        </p:spPr>
        <p:txBody>
          <a:bodyPr/>
          <a:lstStyle/>
          <a:p>
            <a:pPr eaLnBrk="1" hangingPunct="1">
              <a:lnSpc>
                <a:spcPct val="150000"/>
              </a:lnSpc>
              <a:buFontTx/>
              <a:buNone/>
            </a:pPr>
            <a:r>
              <a:rPr lang="zh-CN" altLang="en-US" b="1" dirty="0" smtClean="0">
                <a:solidFill>
                  <a:srgbClr val="FFC000"/>
                </a:solidFill>
                <a:latin typeface="宋体" panose="02010600030101010101" pitchFamily="2" charset="-122"/>
              </a:rPr>
              <a:t>五</a:t>
            </a:r>
            <a:r>
              <a:rPr lang="zh-CN" altLang="en-US" b="1" dirty="0" smtClean="0">
                <a:solidFill>
                  <a:srgbClr val="FFC000"/>
                </a:solidFill>
                <a:latin typeface="宋体" panose="02010600030101010101" pitchFamily="2" charset="-122"/>
              </a:rPr>
              <a:t>、有穷自动机和正规文法的关系</a:t>
            </a:r>
            <a:endParaRPr lang="zh-CN" altLang="en-US" b="1" dirty="0" smtClean="0">
              <a:solidFill>
                <a:srgbClr val="FFC000"/>
              </a:solidFill>
            </a:endParaRPr>
          </a:p>
          <a:p>
            <a:pPr algn="just" eaLnBrk="1" hangingPunct="1">
              <a:lnSpc>
                <a:spcPct val="150000"/>
              </a:lnSpc>
              <a:buFontTx/>
              <a:buNone/>
            </a:pPr>
            <a:r>
              <a:rPr lang="zh-CN" altLang="en-US" b="1" dirty="0">
                <a:solidFill>
                  <a:srgbClr val="FFC000"/>
                </a:solidFill>
                <a:latin typeface="宋体" panose="02010600030101010101" pitchFamily="2" charset="-122"/>
              </a:rPr>
              <a:t>   </a:t>
            </a:r>
            <a:r>
              <a:rPr lang="en-US" altLang="zh-CN" b="1" dirty="0">
                <a:solidFill>
                  <a:srgbClr val="FFC000"/>
                </a:solidFill>
                <a:latin typeface="宋体" panose="02010600030101010101" pitchFamily="2" charset="-122"/>
              </a:rPr>
              <a:t>2. </a:t>
            </a:r>
            <a:r>
              <a:rPr lang="zh-CN" altLang="en-US" b="1" dirty="0">
                <a:solidFill>
                  <a:srgbClr val="FFC000"/>
                </a:solidFill>
                <a:latin typeface="宋体" panose="02010600030101010101" pitchFamily="2" charset="-122"/>
              </a:rPr>
              <a:t>由正规文法构造有穷自动机（</a:t>
            </a:r>
            <a:r>
              <a:rPr lang="en-US" altLang="zh-CN" b="1" dirty="0">
                <a:solidFill>
                  <a:srgbClr val="FFC000"/>
                </a:solidFill>
                <a:latin typeface="宋体" panose="02010600030101010101" pitchFamily="2" charset="-122"/>
              </a:rPr>
              <a:t>FA</a:t>
            </a:r>
            <a:r>
              <a:rPr lang="zh-CN" altLang="en-US" b="1" dirty="0">
                <a:solidFill>
                  <a:srgbClr val="FFC000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b="1" dirty="0">
                <a:solidFill>
                  <a:srgbClr val="FFC000"/>
                </a:solidFill>
                <a:latin typeface="宋体" panose="02010600030101010101" pitchFamily="2" charset="-122"/>
              </a:rPr>
              <a:t>M</a:t>
            </a:r>
          </a:p>
        </p:txBody>
      </p:sp>
      <p:sp>
        <p:nvSpPr>
          <p:cNvPr id="205830" name="Rectangle 6"/>
          <p:cNvSpPr>
            <a:spLocks noChangeArrowheads="1"/>
          </p:cNvSpPr>
          <p:nvPr/>
        </p:nvSpPr>
        <p:spPr bwMode="auto">
          <a:xfrm>
            <a:off x="2009712" y="1832167"/>
            <a:ext cx="9109392" cy="4007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just"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400" b="1" dirty="0">
                <a:latin typeface="宋体" pitchFamily="2" charset="-122"/>
              </a:rPr>
              <a:t>设已知</a:t>
            </a:r>
            <a:r>
              <a:rPr lang="zh-CN" altLang="en-US" sz="2400" b="1" dirty="0">
                <a:solidFill>
                  <a:srgbClr val="FFC000"/>
                </a:solidFill>
                <a:latin typeface="宋体" pitchFamily="2" charset="-122"/>
              </a:rPr>
              <a:t>右线性文法</a:t>
            </a:r>
            <a:r>
              <a:rPr lang="en-US" altLang="zh-CN" sz="2400" b="1" dirty="0">
                <a:latin typeface="宋体" pitchFamily="2" charset="-122"/>
              </a:rPr>
              <a:t>G=(V</a:t>
            </a:r>
            <a:r>
              <a:rPr lang="en-US" altLang="zh-CN" sz="2400" b="1" baseline="-25000" dirty="0">
                <a:latin typeface="宋体" pitchFamily="2" charset="-122"/>
              </a:rPr>
              <a:t>N</a:t>
            </a:r>
            <a:r>
              <a:rPr lang="zh-CN" altLang="en-US" sz="2400" b="1" dirty="0">
                <a:latin typeface="宋体" pitchFamily="2" charset="-122"/>
              </a:rPr>
              <a:t>，</a:t>
            </a:r>
            <a:r>
              <a:rPr lang="en-US" altLang="zh-CN" sz="2400" b="1" dirty="0">
                <a:latin typeface="宋体" pitchFamily="2" charset="-122"/>
              </a:rPr>
              <a:t>V</a:t>
            </a:r>
            <a:r>
              <a:rPr lang="en-US" altLang="zh-CN" sz="2400" b="1" baseline="-25000" dirty="0">
                <a:latin typeface="宋体" pitchFamily="2" charset="-122"/>
              </a:rPr>
              <a:t>T</a:t>
            </a:r>
            <a:r>
              <a:rPr lang="zh-CN" altLang="en-US" sz="2400" b="1" dirty="0">
                <a:latin typeface="宋体" pitchFamily="2" charset="-122"/>
              </a:rPr>
              <a:t>，</a:t>
            </a:r>
            <a:r>
              <a:rPr lang="en-US" altLang="zh-CN" sz="2400" b="1" dirty="0">
                <a:latin typeface="宋体" pitchFamily="2" charset="-122"/>
              </a:rPr>
              <a:t>P</a:t>
            </a:r>
            <a:r>
              <a:rPr lang="zh-CN" altLang="en-US" sz="2400" b="1" dirty="0">
                <a:latin typeface="宋体" pitchFamily="2" charset="-122"/>
              </a:rPr>
              <a:t>，</a:t>
            </a:r>
            <a:r>
              <a:rPr lang="en-US" altLang="zh-CN" sz="2400" b="1" dirty="0">
                <a:latin typeface="宋体" pitchFamily="2" charset="-122"/>
              </a:rPr>
              <a:t>S</a:t>
            </a:r>
            <a:r>
              <a:rPr lang="zh-CN" altLang="en-US" sz="2400" b="1" dirty="0">
                <a:latin typeface="宋体" pitchFamily="2" charset="-122"/>
              </a:rPr>
              <a:t>），其相应的</a:t>
            </a:r>
          </a:p>
          <a:p>
            <a:pPr algn="just"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400" b="1" dirty="0">
                <a:latin typeface="宋体" pitchFamily="2" charset="-122"/>
              </a:rPr>
              <a:t>      </a:t>
            </a:r>
            <a:r>
              <a:rPr lang="en-US" altLang="zh-CN" sz="2400" b="1" dirty="0">
                <a:latin typeface="宋体" pitchFamily="2" charset="-122"/>
              </a:rPr>
              <a:t>(FA)M=(K,V</a:t>
            </a:r>
            <a:r>
              <a:rPr lang="en-US" altLang="zh-CN" sz="2400" b="1" baseline="-25000" dirty="0">
                <a:latin typeface="宋体" pitchFamily="2" charset="-122"/>
              </a:rPr>
              <a:t>T</a:t>
            </a:r>
            <a:r>
              <a:rPr lang="en-US" altLang="zh-CN" sz="2400" b="1" dirty="0">
                <a:latin typeface="宋体" pitchFamily="2" charset="-122"/>
              </a:rPr>
              <a:t>,M,S,Z)</a:t>
            </a:r>
            <a:r>
              <a:rPr lang="zh-CN" altLang="en-US" sz="2400" b="1" dirty="0">
                <a:latin typeface="宋体" pitchFamily="2" charset="-122"/>
              </a:rPr>
              <a:t>，其中：</a:t>
            </a:r>
          </a:p>
          <a:p>
            <a:pPr algn="just"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400" b="1" dirty="0">
                <a:latin typeface="宋体" pitchFamily="2" charset="-122"/>
              </a:rPr>
              <a:t> </a:t>
            </a:r>
            <a:r>
              <a:rPr lang="en-US" altLang="zh-CN" sz="2400" b="1" dirty="0">
                <a:latin typeface="宋体" pitchFamily="2" charset="-122"/>
              </a:rPr>
              <a:t>(FA)M</a:t>
            </a:r>
            <a:r>
              <a:rPr lang="zh-CN" altLang="en-US" sz="2400" b="1" dirty="0">
                <a:latin typeface="宋体" pitchFamily="2" charset="-122"/>
              </a:rPr>
              <a:t>中</a:t>
            </a:r>
            <a:r>
              <a:rPr lang="en-US" altLang="zh-CN" sz="2400" b="1" dirty="0">
                <a:solidFill>
                  <a:srgbClr val="FFC000"/>
                </a:solidFill>
                <a:latin typeface="宋体" pitchFamily="2" charset="-122"/>
              </a:rPr>
              <a:t>V</a:t>
            </a:r>
            <a:r>
              <a:rPr lang="en-US" altLang="zh-CN" sz="2400" b="1" baseline="-25000" dirty="0">
                <a:solidFill>
                  <a:srgbClr val="FFC000"/>
                </a:solidFill>
                <a:latin typeface="宋体" pitchFamily="2" charset="-122"/>
              </a:rPr>
              <a:t>T</a:t>
            </a:r>
            <a:r>
              <a:rPr lang="zh-CN" altLang="en-US" sz="2400" b="1" dirty="0">
                <a:latin typeface="宋体" pitchFamily="2" charset="-122"/>
              </a:rPr>
              <a:t>和</a:t>
            </a:r>
            <a:r>
              <a:rPr lang="en-US" altLang="zh-CN" sz="2400" b="1" dirty="0">
                <a:solidFill>
                  <a:srgbClr val="FFC000"/>
                </a:solidFill>
                <a:latin typeface="宋体" pitchFamily="2" charset="-122"/>
              </a:rPr>
              <a:t>S</a:t>
            </a:r>
            <a:r>
              <a:rPr lang="zh-CN" altLang="en-US" sz="2400" b="1" dirty="0">
                <a:latin typeface="宋体" pitchFamily="2" charset="-122"/>
              </a:rPr>
              <a:t>就是</a:t>
            </a:r>
            <a:r>
              <a:rPr lang="en-US" altLang="zh-CN" sz="2400" b="1" dirty="0">
                <a:latin typeface="宋体" pitchFamily="2" charset="-122"/>
              </a:rPr>
              <a:t>G</a:t>
            </a:r>
            <a:r>
              <a:rPr lang="zh-CN" altLang="en-US" sz="2400" b="1" dirty="0">
                <a:latin typeface="宋体" pitchFamily="2" charset="-122"/>
              </a:rPr>
              <a:t>中</a:t>
            </a:r>
            <a:r>
              <a:rPr lang="en-US" altLang="zh-CN" sz="2400" b="1" dirty="0">
                <a:solidFill>
                  <a:srgbClr val="FFC000"/>
                </a:solidFill>
                <a:latin typeface="宋体" pitchFamily="2" charset="-122"/>
              </a:rPr>
              <a:t>V</a:t>
            </a:r>
            <a:r>
              <a:rPr lang="en-US" altLang="zh-CN" sz="2400" b="1" baseline="-25000" dirty="0">
                <a:solidFill>
                  <a:srgbClr val="FFC000"/>
                </a:solidFill>
                <a:latin typeface="宋体" pitchFamily="2" charset="-122"/>
              </a:rPr>
              <a:t>T</a:t>
            </a:r>
            <a:r>
              <a:rPr lang="zh-CN" altLang="en-US" sz="2400" b="1" dirty="0">
                <a:latin typeface="宋体" pitchFamily="2" charset="-122"/>
              </a:rPr>
              <a:t>和</a:t>
            </a:r>
            <a:r>
              <a:rPr lang="en-US" altLang="zh-CN" sz="2400" b="1" dirty="0">
                <a:solidFill>
                  <a:srgbClr val="FFC000"/>
                </a:solidFill>
                <a:latin typeface="宋体" pitchFamily="2" charset="-122"/>
              </a:rPr>
              <a:t>S</a:t>
            </a:r>
            <a:r>
              <a:rPr lang="zh-CN" altLang="en-US" sz="2400" b="1" dirty="0">
                <a:latin typeface="宋体" pitchFamily="2" charset="-122"/>
              </a:rPr>
              <a:t>；</a:t>
            </a:r>
          </a:p>
          <a:p>
            <a:pPr algn="just"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400" b="1" dirty="0">
                <a:latin typeface="宋体" pitchFamily="2" charset="-122"/>
              </a:rPr>
              <a:t> 令</a:t>
            </a:r>
            <a:r>
              <a:rPr lang="en-US" altLang="zh-CN" sz="2400" b="1" dirty="0">
                <a:latin typeface="宋体" pitchFamily="2" charset="-122"/>
              </a:rPr>
              <a:t>K</a:t>
            </a:r>
            <a:r>
              <a:rPr lang="en-US" altLang="zh-CN" sz="2400" b="1" dirty="0">
                <a:solidFill>
                  <a:srgbClr val="FFC000"/>
                </a:solidFill>
                <a:latin typeface="宋体" pitchFamily="2" charset="-122"/>
              </a:rPr>
              <a:t>={T}∪V</a:t>
            </a:r>
            <a:r>
              <a:rPr lang="en-US" altLang="zh-CN" sz="2400" b="1" baseline="-25000" dirty="0">
                <a:solidFill>
                  <a:srgbClr val="FFC000"/>
                </a:solidFill>
                <a:latin typeface="宋体" pitchFamily="2" charset="-122"/>
              </a:rPr>
              <a:t>N</a:t>
            </a:r>
            <a:r>
              <a:rPr lang="zh-CN" altLang="en-US" sz="2400" b="1" dirty="0">
                <a:latin typeface="宋体" pitchFamily="2" charset="-122"/>
              </a:rPr>
              <a:t>且</a:t>
            </a:r>
            <a:r>
              <a:rPr lang="en-US" altLang="zh-CN" sz="2400" b="1" dirty="0">
                <a:latin typeface="宋体" pitchFamily="2" charset="-122"/>
              </a:rPr>
              <a:t>T</a:t>
            </a:r>
            <a:r>
              <a:rPr lang="zh-CN" altLang="en-US" sz="2400" b="1" dirty="0">
                <a:latin typeface="宋体" pitchFamily="2" charset="-122"/>
              </a:rPr>
              <a:t>不在</a:t>
            </a:r>
            <a:r>
              <a:rPr lang="en-US" altLang="zh-CN" sz="2400" b="1" dirty="0">
                <a:latin typeface="宋体" pitchFamily="2" charset="-122"/>
              </a:rPr>
              <a:t>V</a:t>
            </a:r>
            <a:r>
              <a:rPr lang="en-US" altLang="zh-CN" sz="2400" b="1" baseline="-25000" dirty="0">
                <a:latin typeface="宋体" pitchFamily="2" charset="-122"/>
              </a:rPr>
              <a:t>N</a:t>
            </a:r>
            <a:r>
              <a:rPr lang="zh-CN" altLang="en-US" sz="2400" b="1" dirty="0">
                <a:latin typeface="宋体" pitchFamily="2" charset="-122"/>
              </a:rPr>
              <a:t>中，</a:t>
            </a:r>
            <a:r>
              <a:rPr lang="en-US" altLang="zh-CN" sz="2400" b="1" dirty="0">
                <a:latin typeface="宋体" pitchFamily="2" charset="-122"/>
              </a:rPr>
              <a:t>T</a:t>
            </a:r>
            <a:r>
              <a:rPr lang="zh-CN" altLang="en-US" sz="2400" b="1" dirty="0">
                <a:latin typeface="宋体" pitchFamily="2" charset="-122"/>
              </a:rPr>
              <a:t>是</a:t>
            </a:r>
            <a:r>
              <a:rPr lang="en-US" altLang="zh-CN" sz="2400" b="1" dirty="0">
                <a:latin typeface="宋体" pitchFamily="2" charset="-122"/>
              </a:rPr>
              <a:t>(FA)M</a:t>
            </a:r>
            <a:r>
              <a:rPr lang="zh-CN" altLang="en-US" sz="2400" b="1" dirty="0">
                <a:latin typeface="宋体" pitchFamily="2" charset="-122"/>
              </a:rPr>
              <a:t>的一个终态；</a:t>
            </a:r>
          </a:p>
          <a:p>
            <a:pPr algn="just"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400" b="1" dirty="0">
                <a:latin typeface="宋体" pitchFamily="2" charset="-122"/>
              </a:rPr>
              <a:t>如果</a:t>
            </a:r>
            <a:r>
              <a:rPr lang="en-US" altLang="zh-CN" sz="2400" b="1" dirty="0">
                <a:latin typeface="宋体" pitchFamily="2" charset="-122"/>
              </a:rPr>
              <a:t>P</a:t>
            </a:r>
            <a:r>
              <a:rPr lang="zh-CN" altLang="en-US" sz="2400" b="1" dirty="0">
                <a:latin typeface="宋体" pitchFamily="2" charset="-122"/>
              </a:rPr>
              <a:t>中含有</a:t>
            </a:r>
            <a:r>
              <a:rPr lang="en-US" altLang="zh-CN" sz="2400" b="1" dirty="0" err="1">
                <a:latin typeface="宋体" pitchFamily="2" charset="-122"/>
              </a:rPr>
              <a:t>S→ε</a:t>
            </a:r>
            <a:r>
              <a:rPr lang="zh-CN" altLang="en-US" sz="2400" b="1" dirty="0">
                <a:latin typeface="宋体" pitchFamily="2" charset="-122"/>
              </a:rPr>
              <a:t>，则</a:t>
            </a:r>
            <a:r>
              <a:rPr lang="en-US" altLang="zh-CN" sz="2400" b="1" dirty="0">
                <a:latin typeface="宋体" pitchFamily="2" charset="-122"/>
              </a:rPr>
              <a:t>Z={T,S}</a:t>
            </a:r>
            <a:r>
              <a:rPr lang="zh-CN" altLang="en-US" sz="2400" b="1" dirty="0">
                <a:latin typeface="宋体" pitchFamily="2" charset="-122"/>
              </a:rPr>
              <a:t>，否则，</a:t>
            </a:r>
            <a:r>
              <a:rPr lang="en-US" altLang="zh-CN" sz="2400" b="1" dirty="0">
                <a:latin typeface="宋体" pitchFamily="2" charset="-122"/>
              </a:rPr>
              <a:t>Z={T}</a:t>
            </a:r>
          </a:p>
          <a:p>
            <a:pPr algn="just"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en-US" altLang="zh-CN" sz="2400" b="1" dirty="0">
                <a:latin typeface="宋体" pitchFamily="2" charset="-122"/>
              </a:rPr>
              <a:t>(FA)M</a:t>
            </a:r>
            <a:r>
              <a:rPr lang="zh-CN" altLang="en-US" sz="2400" b="1" dirty="0">
                <a:latin typeface="宋体" pitchFamily="2" charset="-122"/>
              </a:rPr>
              <a:t>的</a:t>
            </a:r>
            <a:r>
              <a:rPr lang="en-US" altLang="zh-CN" sz="2400" b="1" dirty="0">
                <a:latin typeface="宋体" pitchFamily="2" charset="-122"/>
              </a:rPr>
              <a:t>M</a:t>
            </a:r>
            <a:r>
              <a:rPr lang="zh-CN" altLang="en-US" sz="2400" b="1" dirty="0">
                <a:latin typeface="宋体" pitchFamily="2" charset="-122"/>
              </a:rPr>
              <a:t>函数用下述方法求得：</a:t>
            </a:r>
          </a:p>
          <a:p>
            <a:pPr algn="just"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en-US" altLang="zh-CN" sz="2400" b="1" dirty="0">
                <a:latin typeface="宋体" pitchFamily="2" charset="-122"/>
              </a:rPr>
              <a:t>(1)</a:t>
            </a:r>
            <a:r>
              <a:rPr lang="zh-CN" altLang="en-US" sz="2400" b="1" dirty="0">
                <a:latin typeface="宋体" pitchFamily="2" charset="-122"/>
              </a:rPr>
              <a:t>对</a:t>
            </a:r>
            <a:r>
              <a:rPr lang="en-US" altLang="zh-CN" sz="2400" b="1" dirty="0">
                <a:latin typeface="宋体" pitchFamily="2" charset="-122"/>
              </a:rPr>
              <a:t>P</a:t>
            </a:r>
            <a:r>
              <a:rPr lang="zh-CN" altLang="en-US" sz="2400" b="1" dirty="0">
                <a:latin typeface="宋体" pitchFamily="2" charset="-122"/>
              </a:rPr>
              <a:t>中每一条形如</a:t>
            </a:r>
            <a:r>
              <a:rPr lang="en-US" altLang="zh-CN" sz="2400" b="1" dirty="0">
                <a:latin typeface="宋体" pitchFamily="2" charset="-122"/>
              </a:rPr>
              <a:t>A</a:t>
            </a:r>
            <a:r>
              <a:rPr lang="zh-CN" altLang="en-US" sz="2400" b="1" baseline="-25000" dirty="0">
                <a:latin typeface="宋体" pitchFamily="2" charset="-122"/>
              </a:rPr>
              <a:t>１</a:t>
            </a:r>
            <a:r>
              <a:rPr lang="zh-CN" altLang="en-US" sz="2400" b="1" dirty="0">
                <a:latin typeface="宋体" pitchFamily="2" charset="-122"/>
              </a:rPr>
              <a:t>→</a:t>
            </a:r>
            <a:r>
              <a:rPr lang="en-US" altLang="zh-CN" sz="2400" b="1" dirty="0">
                <a:latin typeface="宋体" pitchFamily="2" charset="-122"/>
              </a:rPr>
              <a:t>aA</a:t>
            </a:r>
            <a:r>
              <a:rPr lang="en-US" altLang="zh-CN" sz="2400" b="1" baseline="-25000" dirty="0">
                <a:latin typeface="宋体" pitchFamily="2" charset="-122"/>
              </a:rPr>
              <a:t>2</a:t>
            </a:r>
            <a:r>
              <a:rPr lang="zh-CN" altLang="en-US" sz="2400" b="1" dirty="0">
                <a:latin typeface="宋体" pitchFamily="2" charset="-122"/>
              </a:rPr>
              <a:t>的产生式，则有定义式</a:t>
            </a:r>
            <a:r>
              <a:rPr lang="en-US" altLang="zh-CN" sz="2400" b="1" dirty="0">
                <a:latin typeface="宋体" pitchFamily="2" charset="-122"/>
              </a:rPr>
              <a:t>M(A</a:t>
            </a:r>
            <a:r>
              <a:rPr lang="zh-CN" altLang="en-US" sz="2400" b="1" baseline="-25000" dirty="0">
                <a:latin typeface="宋体" pitchFamily="2" charset="-122"/>
              </a:rPr>
              <a:t>１</a:t>
            </a:r>
            <a:r>
              <a:rPr lang="en-US" altLang="zh-CN" sz="2400" b="1" dirty="0">
                <a:latin typeface="宋体" pitchFamily="2" charset="-122"/>
              </a:rPr>
              <a:t>,a)=A</a:t>
            </a:r>
            <a:r>
              <a:rPr lang="zh-CN" altLang="en-US" sz="2400" b="1" baseline="-25000" dirty="0">
                <a:latin typeface="宋体" pitchFamily="2" charset="-122"/>
              </a:rPr>
              <a:t>２</a:t>
            </a:r>
            <a:r>
              <a:rPr lang="zh-CN" altLang="en-US" sz="2400" b="1" dirty="0">
                <a:latin typeface="宋体" pitchFamily="2" charset="-122"/>
              </a:rPr>
              <a:t>；</a:t>
            </a:r>
          </a:p>
          <a:p>
            <a:pPr algn="just"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en-US" altLang="zh-CN" sz="2400" b="1" dirty="0">
                <a:latin typeface="宋体" pitchFamily="2" charset="-122"/>
              </a:rPr>
              <a:t>(2) </a:t>
            </a:r>
            <a:r>
              <a:rPr lang="zh-CN" altLang="en-US" sz="2400" b="1" dirty="0">
                <a:latin typeface="宋体" pitchFamily="2" charset="-122"/>
              </a:rPr>
              <a:t>对</a:t>
            </a:r>
            <a:r>
              <a:rPr lang="en-US" altLang="zh-CN" sz="2400" b="1" dirty="0">
                <a:latin typeface="宋体" pitchFamily="2" charset="-122"/>
              </a:rPr>
              <a:t>P</a:t>
            </a:r>
            <a:r>
              <a:rPr lang="zh-CN" altLang="en-US" sz="2400" b="1" dirty="0">
                <a:latin typeface="宋体" pitchFamily="2" charset="-122"/>
              </a:rPr>
              <a:t>中每一条形如</a:t>
            </a:r>
            <a:r>
              <a:rPr lang="en-US" altLang="zh-CN" sz="2400" b="1" dirty="0">
                <a:latin typeface="宋体" pitchFamily="2" charset="-122"/>
              </a:rPr>
              <a:t>A</a:t>
            </a:r>
            <a:r>
              <a:rPr lang="zh-CN" altLang="en-US" sz="2400" b="1" baseline="-25000" dirty="0">
                <a:latin typeface="宋体" pitchFamily="2" charset="-122"/>
              </a:rPr>
              <a:t>１</a:t>
            </a:r>
            <a:r>
              <a:rPr lang="zh-CN" altLang="en-US" sz="2400" b="1" dirty="0">
                <a:latin typeface="宋体" pitchFamily="2" charset="-122"/>
              </a:rPr>
              <a:t>→</a:t>
            </a:r>
            <a:r>
              <a:rPr lang="en-US" altLang="zh-CN" sz="2400" b="1" dirty="0">
                <a:latin typeface="宋体" pitchFamily="2" charset="-122"/>
              </a:rPr>
              <a:t>a</a:t>
            </a:r>
            <a:r>
              <a:rPr lang="zh-CN" altLang="en-US" sz="2400" b="1" dirty="0">
                <a:latin typeface="宋体" pitchFamily="2" charset="-122"/>
              </a:rPr>
              <a:t>的产生式，则有定义式</a:t>
            </a:r>
            <a:r>
              <a:rPr lang="en-US" altLang="zh-CN" sz="2400" b="1" dirty="0">
                <a:latin typeface="宋体" pitchFamily="2" charset="-122"/>
              </a:rPr>
              <a:t>M(A</a:t>
            </a:r>
            <a:r>
              <a:rPr lang="zh-CN" altLang="en-US" sz="2400" b="1" baseline="-25000" dirty="0">
                <a:latin typeface="宋体" pitchFamily="2" charset="-122"/>
              </a:rPr>
              <a:t>１</a:t>
            </a:r>
            <a:r>
              <a:rPr lang="zh-CN" altLang="en-US" sz="2400" b="1" dirty="0">
                <a:latin typeface="宋体" pitchFamily="2" charset="-122"/>
              </a:rPr>
              <a:t>，</a:t>
            </a:r>
            <a:r>
              <a:rPr lang="en-US" altLang="zh-CN" sz="2400" b="1" dirty="0">
                <a:latin typeface="宋体" pitchFamily="2" charset="-122"/>
              </a:rPr>
              <a:t>a)=T</a:t>
            </a:r>
            <a:r>
              <a:rPr lang="zh-CN" altLang="en-US" sz="2400" b="1" dirty="0">
                <a:latin typeface="宋体" pitchFamily="2" charset="-122"/>
              </a:rPr>
              <a:t>；</a:t>
            </a:r>
          </a:p>
          <a:p>
            <a:pPr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en-US" altLang="zh-CN" sz="2400" b="1" dirty="0">
                <a:latin typeface="宋体" pitchFamily="2" charset="-122"/>
              </a:rPr>
              <a:t>(3) </a:t>
            </a:r>
            <a:r>
              <a:rPr lang="zh-CN" altLang="en-US" sz="2400" b="1" dirty="0">
                <a:latin typeface="宋体" pitchFamily="2" charset="-122"/>
              </a:rPr>
              <a:t>对于</a:t>
            </a:r>
            <a:r>
              <a:rPr lang="en-US" altLang="zh-CN" sz="2400" b="1" dirty="0">
                <a:latin typeface="宋体" pitchFamily="2" charset="-122"/>
              </a:rPr>
              <a:t>V</a:t>
            </a:r>
            <a:r>
              <a:rPr lang="en-US" altLang="zh-CN" sz="2400" b="1" baseline="-25000" dirty="0">
                <a:latin typeface="宋体" pitchFamily="2" charset="-122"/>
              </a:rPr>
              <a:t>T</a:t>
            </a:r>
            <a:r>
              <a:rPr lang="zh-CN" altLang="en-US" sz="2400" b="1" dirty="0">
                <a:latin typeface="宋体" pitchFamily="2" charset="-122"/>
              </a:rPr>
              <a:t>中每个</a:t>
            </a:r>
            <a:r>
              <a:rPr lang="en-US" altLang="zh-CN" sz="2400" b="1" dirty="0">
                <a:latin typeface="宋体" pitchFamily="2" charset="-122"/>
              </a:rPr>
              <a:t>a, M(T, a)=</a:t>
            </a:r>
            <a:r>
              <a:rPr lang="en-US" altLang="zh-CN" sz="2400" b="1" dirty="0">
                <a:latin typeface="Arial"/>
              </a:rPr>
              <a:t>ø</a:t>
            </a:r>
            <a:r>
              <a:rPr lang="en-US" altLang="zh-CN" sz="2400" b="1" dirty="0">
                <a:latin typeface="宋体" pitchFamily="2" charset="-122"/>
              </a:rPr>
              <a:t></a:t>
            </a:r>
            <a:r>
              <a:rPr lang="zh-CN" altLang="en-US" sz="2400" b="1" dirty="0">
                <a:latin typeface="宋体" pitchFamily="2" charset="-122"/>
              </a:rPr>
              <a:t>，即在终态下</a:t>
            </a:r>
            <a:r>
              <a:rPr lang="en-US" altLang="zh-CN" sz="2400" b="1" dirty="0">
                <a:latin typeface="宋体" pitchFamily="2" charset="-122"/>
              </a:rPr>
              <a:t>(FA)M</a:t>
            </a:r>
            <a:r>
              <a:rPr lang="zh-CN" altLang="en-US" sz="2400" b="1" dirty="0">
                <a:latin typeface="宋体" pitchFamily="2" charset="-122"/>
              </a:rPr>
              <a:t>无动作。 </a:t>
            </a:r>
          </a:p>
        </p:txBody>
      </p:sp>
    </p:spTree>
    <p:extLst>
      <p:ext uri="{BB962C8B-B14F-4D97-AF65-F5344CB8AC3E}">
        <p14:creationId xmlns:p14="http://schemas.microsoft.com/office/powerpoint/2010/main" val="29233383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5D6462B-7066-4376-AD58-C111E71AB5CD}" type="slidenum">
              <a:rPr lang="en-US" altLang="zh-CN"/>
              <a:pPr eaLnBrk="1" hangingPunct="1"/>
              <a:t>3</a:t>
            </a:fld>
            <a:endParaRPr lang="en-US" altLang="zh-CN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92314" y="381001"/>
            <a:ext cx="8351837" cy="5064125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zh-CN" sz="2500" b="1" dirty="0" smtClean="0"/>
              <a:t>    </a:t>
            </a:r>
            <a:endParaRPr lang="en-US" altLang="zh-CN" sz="2500" b="1" dirty="0"/>
          </a:p>
          <a:p>
            <a:pPr eaLnBrk="1" hangingPunct="1">
              <a:buFontTx/>
              <a:buNone/>
            </a:pPr>
            <a:r>
              <a:rPr lang="en-US" altLang="zh-CN" sz="2500" b="1" dirty="0"/>
              <a:t>        </a:t>
            </a:r>
            <a:r>
              <a:rPr lang="zh-CN" altLang="en-US" sz="2500" b="1" dirty="0"/>
              <a:t>有穷自动机是对状态转换图进一步</a:t>
            </a:r>
            <a:r>
              <a:rPr lang="zh-CN" altLang="en-US" sz="2500" b="1" i="1" dirty="0">
                <a:solidFill>
                  <a:srgbClr val="FFC000"/>
                </a:solidFill>
              </a:rPr>
              <a:t>形式化</a:t>
            </a:r>
            <a:r>
              <a:rPr lang="zh-CN" altLang="en-US" sz="2500" b="1" dirty="0"/>
              <a:t>描述，这对词法分析程序的构造，特别是对词法分析程序的自动生成将带来很大的方便。</a:t>
            </a:r>
          </a:p>
          <a:p>
            <a:pPr eaLnBrk="1" hangingPunct="1">
              <a:buFontTx/>
              <a:buNone/>
            </a:pPr>
            <a:endParaRPr lang="zh-CN" altLang="en-US" sz="2500" b="1" dirty="0"/>
          </a:p>
          <a:p>
            <a:pPr eaLnBrk="1" hangingPunct="1">
              <a:buFontTx/>
              <a:buNone/>
            </a:pPr>
            <a:endParaRPr lang="zh-CN" altLang="en-US" sz="2500" b="1" dirty="0"/>
          </a:p>
          <a:p>
            <a:pPr eaLnBrk="1" hangingPunct="1">
              <a:buFontTx/>
              <a:buNone/>
            </a:pPr>
            <a:r>
              <a:rPr lang="zh-CN" altLang="en-US" sz="2500" b="1" dirty="0"/>
              <a:t>       </a:t>
            </a:r>
            <a:endParaRPr lang="zh-CN" altLang="en-US" sz="2500" b="1" i="1" dirty="0">
              <a:solidFill>
                <a:schemeClr val="folHlink"/>
              </a:solidFill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32" y="2338388"/>
            <a:ext cx="6189663" cy="401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40334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628961FB-12E3-4924-B3DB-586422F95A7C}" type="slidenum">
              <a:rPr lang="en-US" altLang="zh-CN"/>
              <a:pPr eaLnBrk="1" hangingPunct="1"/>
              <a:t>30</a:t>
            </a:fld>
            <a:endParaRPr lang="en-US" altLang="zh-CN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82841" y="183199"/>
            <a:ext cx="10041063" cy="4645025"/>
          </a:xfrm>
        </p:spPr>
        <p:txBody>
          <a:bodyPr>
            <a:noAutofit/>
          </a:bodyPr>
          <a:lstStyle/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例  已知正规文法</a:t>
            </a:r>
            <a:r>
              <a:rPr lang="en-US" altLang="zh-CN" sz="2400" b="1" dirty="0">
                <a:latin typeface="宋体" panose="02010600030101010101" pitchFamily="2" charset="-122"/>
              </a:rPr>
              <a:t>G=({S,A,B},{0,1}, P,S,})</a:t>
            </a:r>
            <a:r>
              <a:rPr lang="zh-CN" altLang="en-US" sz="2400" b="1" dirty="0">
                <a:latin typeface="宋体" panose="02010600030101010101" pitchFamily="2" charset="-122"/>
              </a:rPr>
              <a:t>，其中</a:t>
            </a:r>
            <a:r>
              <a:rPr lang="en-US" altLang="zh-CN" sz="2400" b="1" dirty="0">
                <a:latin typeface="宋体" panose="02010600030101010101" pitchFamily="2" charset="-122"/>
              </a:rPr>
              <a:t>P</a:t>
            </a:r>
            <a:r>
              <a:rPr lang="zh-CN" altLang="en-US" sz="2400" b="1" dirty="0">
                <a:latin typeface="宋体" panose="02010600030101010101" pitchFamily="2" charset="-122"/>
              </a:rPr>
              <a:t>内包含以下产生式：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 </a:t>
            </a:r>
            <a:r>
              <a:rPr lang="en-US" altLang="zh-CN" sz="2400" b="1" dirty="0">
                <a:latin typeface="宋体" panose="02010600030101010101" pitchFamily="2" charset="-122"/>
              </a:rPr>
              <a:t>S∷=0A     A∷=1B|0      B∷=0A</a:t>
            </a:r>
          </a:p>
          <a:p>
            <a:pPr algn="just" eaLnBrk="1" hangingPunct="1"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</a:t>
            </a:r>
            <a:r>
              <a:rPr lang="zh-CN" altLang="en-US" sz="2400" b="1" dirty="0">
                <a:latin typeface="宋体" panose="02010600030101010101" pitchFamily="2" charset="-122"/>
              </a:rPr>
              <a:t>根据上述转换方法，与</a:t>
            </a:r>
            <a:r>
              <a:rPr lang="en-US" altLang="zh-CN" sz="2400" b="1" dirty="0">
                <a:latin typeface="宋体" panose="02010600030101010101" pitchFamily="2" charset="-122"/>
              </a:rPr>
              <a:t>G</a:t>
            </a:r>
            <a:r>
              <a:rPr lang="zh-CN" altLang="en-US" sz="2400" b="1" dirty="0">
                <a:latin typeface="宋体" panose="02010600030101010101" pitchFamily="2" charset="-122"/>
              </a:rPr>
              <a:t>等价的</a:t>
            </a:r>
            <a:r>
              <a:rPr lang="en-US" altLang="zh-CN" sz="2400" b="1" dirty="0">
                <a:latin typeface="宋体" panose="02010600030101010101" pitchFamily="2" charset="-122"/>
              </a:rPr>
              <a:t>(FA)M</a:t>
            </a:r>
            <a:r>
              <a:rPr lang="zh-CN" altLang="en-US" sz="2400" b="1" dirty="0">
                <a:latin typeface="宋体" panose="02010600030101010101" pitchFamily="2" charset="-122"/>
              </a:rPr>
              <a:t>为</a:t>
            </a:r>
          </a:p>
          <a:p>
            <a:pPr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</a:t>
            </a:r>
            <a:r>
              <a:rPr lang="en-US" altLang="zh-CN" sz="2400" b="1" dirty="0">
                <a:latin typeface="宋体" panose="02010600030101010101" pitchFamily="2" charset="-122"/>
              </a:rPr>
              <a:t>(FA)M=({S,A,B,T},{0,1},M,S,{T})</a:t>
            </a:r>
          </a:p>
          <a:p>
            <a:pPr eaLnBrk="1" hangingPunct="1"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因为  </a:t>
            </a:r>
            <a:r>
              <a:rPr lang="en-US" altLang="zh-CN" sz="2400" b="1" dirty="0">
                <a:latin typeface="宋体" panose="02010600030101010101" pitchFamily="2" charset="-122"/>
              </a:rPr>
              <a:t>S∷=0A             </a:t>
            </a:r>
            <a:r>
              <a:rPr lang="zh-CN" altLang="en-US" sz="2400" b="1" dirty="0">
                <a:latin typeface="宋体" panose="02010600030101010101" pitchFamily="2" charset="-122"/>
              </a:rPr>
              <a:t>所以  </a:t>
            </a:r>
            <a:r>
              <a:rPr lang="en-US" altLang="zh-CN" sz="2400" b="1" dirty="0">
                <a:latin typeface="宋体" panose="02010600030101010101" pitchFamily="2" charset="-122"/>
              </a:rPr>
              <a:t>M(S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0)=A</a:t>
            </a:r>
          </a:p>
          <a:p>
            <a:pPr algn="just" eaLnBrk="1" hangingPunct="1"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  A∷=1B                   M(A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1)=B</a:t>
            </a:r>
          </a:p>
          <a:p>
            <a:pPr algn="just" eaLnBrk="1" hangingPunct="1"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  A∷=0                    M(A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0)=T</a:t>
            </a:r>
          </a:p>
          <a:p>
            <a:pPr eaLnBrk="1" hangingPunct="1"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  B∷=0A                   M(B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0)=A 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上面对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G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是右线性文法情况，若</a:t>
            </a:r>
            <a:r>
              <a:rPr lang="en-US" altLang="zh-CN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G</a:t>
            </a: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是一个左线性文法，可以利用前面</a:t>
            </a:r>
          </a:p>
          <a:p>
            <a:pPr algn="just" eaLnBrk="1" hangingPunct="1">
              <a:lnSpc>
                <a:spcPct val="105000"/>
              </a:lnSpc>
              <a:buFontTx/>
              <a:buNone/>
            </a:pP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介绍的左、右线性文法的等价关系，将左线性文法转换成等价的右</a:t>
            </a:r>
          </a:p>
          <a:p>
            <a:pPr algn="just" eaLnBrk="1" hangingPunct="1">
              <a:lnSpc>
                <a:spcPct val="105000"/>
              </a:lnSpc>
              <a:buFontTx/>
              <a:buNone/>
            </a:pPr>
            <a:r>
              <a:rPr lang="zh-CN" altLang="en-US" sz="2400" b="1" dirty="0">
                <a:solidFill>
                  <a:srgbClr val="011893"/>
                </a:solidFill>
                <a:latin typeface="宋体" panose="02010600030101010101" pitchFamily="2" charset="-122"/>
              </a:rPr>
              <a:t>线性文法，再按上述方法构造。或者画出其状态转换图，</a:t>
            </a:r>
          </a:p>
        </p:txBody>
      </p:sp>
    </p:spTree>
    <p:extLst>
      <p:ext uri="{BB962C8B-B14F-4D97-AF65-F5344CB8AC3E}">
        <p14:creationId xmlns:p14="http://schemas.microsoft.com/office/powerpoint/2010/main" val="17287633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5DAAA57F-048B-4EEF-A095-B81A7835DC5E}" type="slidenum">
              <a:rPr lang="en-US" altLang="zh-CN"/>
              <a:pPr eaLnBrk="1" hangingPunct="1"/>
              <a:t>31</a:t>
            </a:fld>
            <a:endParaRPr lang="en-US" altLang="zh-CN"/>
          </a:p>
        </p:txBody>
      </p:sp>
      <p:sp>
        <p:nvSpPr>
          <p:cNvPr id="358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676400" y="1"/>
            <a:ext cx="8802688" cy="5300663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zh-CN" altLang="en-US" sz="3600" dirty="0" smtClean="0">
                <a:solidFill>
                  <a:schemeClr val="accent1"/>
                </a:solidFill>
                <a:latin typeface="宋体" panose="02010600030101010101" pitchFamily="2" charset="-122"/>
              </a:rPr>
              <a:t> </a:t>
            </a:r>
            <a:endParaRPr lang="zh-CN" altLang="en-US" sz="3600" dirty="0">
              <a:solidFill>
                <a:schemeClr val="accent1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altLang="zh-CN" sz="2400" b="1" dirty="0" smtClean="0">
                <a:solidFill>
                  <a:srgbClr val="FFC000"/>
                </a:solidFill>
                <a:latin typeface="宋体" panose="02010600030101010101" pitchFamily="2" charset="-122"/>
              </a:rPr>
              <a:t>3</a:t>
            </a:r>
            <a:r>
              <a:rPr lang="en-US" altLang="zh-CN" sz="2400" b="1" dirty="0">
                <a:solidFill>
                  <a:srgbClr val="FFC000"/>
                </a:solidFill>
                <a:latin typeface="宋体" panose="02010600030101010101" pitchFamily="2" charset="-122"/>
              </a:rPr>
              <a:t>.</a:t>
            </a:r>
            <a:r>
              <a:rPr lang="zh-CN" altLang="en-US" sz="2400" b="1" dirty="0">
                <a:solidFill>
                  <a:srgbClr val="FFC000"/>
                </a:solidFill>
                <a:latin typeface="宋体" panose="02010600030101010101" pitchFamily="2" charset="-122"/>
              </a:rPr>
              <a:t>由有穷自动机</a:t>
            </a:r>
            <a:r>
              <a:rPr lang="en-US" altLang="zh-CN" sz="2400" b="1" dirty="0">
                <a:solidFill>
                  <a:srgbClr val="FFC000"/>
                </a:solidFill>
                <a:latin typeface="宋体" panose="02010600030101010101" pitchFamily="2" charset="-122"/>
              </a:rPr>
              <a:t>(FA)M</a:t>
            </a:r>
            <a:r>
              <a:rPr lang="zh-CN" altLang="en-US" sz="2400" b="1" dirty="0">
                <a:solidFill>
                  <a:srgbClr val="FFC000"/>
                </a:solidFill>
                <a:latin typeface="宋体" panose="02010600030101010101" pitchFamily="2" charset="-122"/>
              </a:rPr>
              <a:t>构造正规文法</a:t>
            </a:r>
            <a:r>
              <a:rPr lang="en-US" altLang="zh-CN" sz="2400" b="1" dirty="0">
                <a:solidFill>
                  <a:srgbClr val="FFC000"/>
                </a:solidFill>
                <a:latin typeface="宋体" panose="02010600030101010101" pitchFamily="2" charset="-122"/>
              </a:rPr>
              <a:t>(</a:t>
            </a:r>
            <a:r>
              <a:rPr lang="zh-CN" altLang="en-US" sz="2400" b="1" dirty="0">
                <a:solidFill>
                  <a:srgbClr val="FFC000"/>
                </a:solidFill>
                <a:latin typeface="宋体" panose="02010600030101010101" pitchFamily="2" charset="-122"/>
              </a:rPr>
              <a:t>右线性文法）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令  </a:t>
            </a:r>
            <a:r>
              <a:rPr lang="en-US" altLang="zh-CN" sz="2400" b="1" dirty="0">
                <a:latin typeface="宋体" panose="02010600030101010101" pitchFamily="2" charset="-122"/>
              </a:rPr>
              <a:t>(FA)M=(K,V</a:t>
            </a:r>
            <a:r>
              <a:rPr lang="en-US" altLang="zh-CN" sz="2400" b="1" baseline="-25000" dirty="0">
                <a:latin typeface="宋体" panose="02010600030101010101" pitchFamily="2" charset="-122"/>
              </a:rPr>
              <a:t>T</a:t>
            </a:r>
            <a:r>
              <a:rPr lang="en-US" altLang="zh-CN" sz="2400" b="1" dirty="0">
                <a:latin typeface="宋体" panose="02010600030101010101" pitchFamily="2" charset="-122"/>
              </a:rPr>
              <a:t>,M,S,Z)</a:t>
            </a:r>
          </a:p>
          <a:p>
            <a:pPr algn="just" eaLnBrk="1" hangingPunct="1"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 </a:t>
            </a:r>
            <a:r>
              <a:rPr lang="zh-CN" altLang="en-US" sz="2400" b="1" dirty="0">
                <a:latin typeface="宋体" panose="02010600030101010101" pitchFamily="2" charset="-122"/>
              </a:rPr>
              <a:t>则   </a:t>
            </a:r>
            <a:r>
              <a:rPr lang="en-US" altLang="zh-CN" sz="2400" b="1" dirty="0">
                <a:latin typeface="宋体" panose="02010600030101010101" pitchFamily="2" charset="-122"/>
              </a:rPr>
              <a:t>G=(V</a:t>
            </a:r>
            <a:r>
              <a:rPr lang="en-US" altLang="zh-CN" sz="2400" b="1" baseline="-25000" dirty="0">
                <a:latin typeface="宋体" panose="02010600030101010101" pitchFamily="2" charset="-122"/>
              </a:rPr>
              <a:t>N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V</a:t>
            </a:r>
            <a:r>
              <a:rPr lang="en-US" altLang="zh-CN" sz="2400" b="1" baseline="-25000" dirty="0">
                <a:latin typeface="宋体" panose="02010600030101010101" pitchFamily="2" charset="-122"/>
              </a:rPr>
              <a:t>T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P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S</a:t>
            </a:r>
            <a:r>
              <a:rPr lang="zh-CN" altLang="en-US" sz="2400" b="1" dirty="0">
                <a:latin typeface="宋体" panose="02010600030101010101" pitchFamily="2" charset="-122"/>
              </a:rPr>
              <a:t>）  其中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    </a:t>
            </a:r>
            <a:r>
              <a:rPr lang="en-US" altLang="zh-CN" sz="2400" b="1" dirty="0">
                <a:latin typeface="宋体" panose="02010600030101010101" pitchFamily="2" charset="-122"/>
              </a:rPr>
              <a:t>V</a:t>
            </a:r>
            <a:r>
              <a:rPr lang="en-US" altLang="zh-CN" sz="2400" b="1" baseline="-25000" dirty="0">
                <a:latin typeface="宋体" panose="02010600030101010101" pitchFamily="2" charset="-122"/>
              </a:rPr>
              <a:t>N</a:t>
            </a:r>
            <a:r>
              <a:rPr lang="en-US" altLang="zh-CN" sz="2400" b="1" dirty="0">
                <a:latin typeface="宋体" panose="02010600030101010101" pitchFamily="2" charset="-122"/>
              </a:rPr>
              <a:t>=K     V</a:t>
            </a:r>
            <a:r>
              <a:rPr lang="en-US" altLang="zh-CN" sz="2400" b="1" baseline="-25000" dirty="0">
                <a:latin typeface="宋体" panose="02010600030101010101" pitchFamily="2" charset="-122"/>
              </a:rPr>
              <a:t>T</a:t>
            </a:r>
            <a:r>
              <a:rPr lang="en-US" altLang="zh-CN" sz="2400" b="1" dirty="0">
                <a:latin typeface="宋体" panose="02010600030101010101" pitchFamily="2" charset="-122"/>
              </a:rPr>
              <a:t>=V</a:t>
            </a:r>
            <a:r>
              <a:rPr lang="en-US" altLang="zh-CN" sz="2400" b="1" baseline="-25000" dirty="0">
                <a:latin typeface="宋体" panose="02010600030101010101" pitchFamily="2" charset="-122"/>
              </a:rPr>
              <a:t>T</a:t>
            </a:r>
            <a:r>
              <a:rPr lang="en-US" altLang="zh-CN" sz="2400" b="1" dirty="0">
                <a:latin typeface="宋体" panose="02010600030101010101" pitchFamily="2" charset="-122"/>
              </a:rPr>
              <a:t>         S=S</a:t>
            </a:r>
          </a:p>
          <a:p>
            <a:pPr algn="just" eaLnBrk="1" hangingPunct="1"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 P</a:t>
            </a:r>
            <a:r>
              <a:rPr lang="zh-CN" altLang="en-US" sz="2400" b="1" dirty="0">
                <a:latin typeface="宋体" panose="02010600030101010101" pitchFamily="2" charset="-122"/>
              </a:rPr>
              <a:t>的确定方法如下：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</a:t>
            </a:r>
            <a:r>
              <a:rPr lang="en-US" altLang="zh-CN" sz="2400" b="1" dirty="0">
                <a:latin typeface="宋体" panose="02010600030101010101" pitchFamily="2" charset="-122"/>
              </a:rPr>
              <a:t>(1) </a:t>
            </a:r>
            <a:r>
              <a:rPr lang="zh-CN" altLang="en-US" sz="2400" b="1" dirty="0">
                <a:latin typeface="宋体" panose="02010600030101010101" pitchFamily="2" charset="-122"/>
              </a:rPr>
              <a:t>若</a:t>
            </a:r>
            <a:r>
              <a:rPr lang="en-US" altLang="zh-CN" sz="2400" b="1" dirty="0">
                <a:latin typeface="宋体" panose="02010600030101010101" pitchFamily="2" charset="-122"/>
              </a:rPr>
              <a:t>M(A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a)=B</a:t>
            </a:r>
            <a:r>
              <a:rPr lang="zh-CN" altLang="en-US" sz="2400" b="1" dirty="0">
                <a:latin typeface="宋体" panose="02010600030101010101" pitchFamily="2" charset="-122"/>
              </a:rPr>
              <a:t>，则将产生式</a:t>
            </a:r>
            <a:r>
              <a:rPr lang="en-US" altLang="zh-CN" sz="2400" b="1" dirty="0" err="1">
                <a:latin typeface="宋体" panose="02010600030101010101" pitchFamily="2" charset="-122"/>
              </a:rPr>
              <a:t>A→aB</a:t>
            </a:r>
            <a:r>
              <a:rPr lang="zh-CN" altLang="en-US" sz="2400" b="1" dirty="0">
                <a:latin typeface="宋体" panose="02010600030101010101" pitchFamily="2" charset="-122"/>
              </a:rPr>
              <a:t>加到</a:t>
            </a:r>
            <a:r>
              <a:rPr lang="en-US" altLang="zh-CN" sz="2400" b="1" dirty="0">
                <a:latin typeface="宋体" panose="02010600030101010101" pitchFamily="2" charset="-122"/>
              </a:rPr>
              <a:t>P</a:t>
            </a:r>
            <a:r>
              <a:rPr lang="zh-CN" altLang="en-US" sz="2400" b="1" dirty="0">
                <a:latin typeface="宋体" panose="02010600030101010101" pitchFamily="2" charset="-122"/>
              </a:rPr>
              <a:t>；</a:t>
            </a:r>
            <a:r>
              <a:rPr lang="en-US" altLang="zh-CN" sz="2400" b="1" dirty="0">
                <a:solidFill>
                  <a:srgbClr val="FFCC00"/>
                </a:solidFill>
                <a:latin typeface="宋体" panose="02010600030101010101" pitchFamily="2" charset="-122"/>
              </a:rPr>
              <a:t>(</a:t>
            </a:r>
            <a:r>
              <a:rPr lang="zh-CN" altLang="en-US" sz="2400" b="1" dirty="0">
                <a:solidFill>
                  <a:srgbClr val="FFCC00"/>
                </a:solidFill>
                <a:latin typeface="宋体" panose="02010600030101010101" pitchFamily="2" charset="-122"/>
              </a:rPr>
              <a:t>包括</a:t>
            </a:r>
            <a:r>
              <a:rPr lang="en-US" altLang="zh-CN" sz="2400" b="1" dirty="0">
                <a:solidFill>
                  <a:srgbClr val="FFCC00"/>
                </a:solidFill>
                <a:latin typeface="宋体" panose="02010600030101010101" pitchFamily="2" charset="-122"/>
              </a:rPr>
              <a:t>B∈Z</a:t>
            </a:r>
            <a:r>
              <a:rPr lang="zh-CN" altLang="en-US" sz="2400" b="1" dirty="0">
                <a:solidFill>
                  <a:srgbClr val="FFCC00"/>
                </a:solidFill>
                <a:latin typeface="宋体" panose="02010600030101010101" pitchFamily="2" charset="-122"/>
              </a:rPr>
              <a:t>和</a:t>
            </a:r>
            <a:r>
              <a:rPr lang="en-US" altLang="zh-CN" sz="2400" b="1" dirty="0">
                <a:solidFill>
                  <a:srgbClr val="FFCC00"/>
                </a:solidFill>
                <a:latin typeface="宋体" panose="02010600030101010101" pitchFamily="2" charset="-122"/>
              </a:rPr>
              <a:t>B∈Z</a:t>
            </a:r>
            <a:r>
              <a:rPr lang="zh-CN" altLang="en-US" sz="2400" b="1" dirty="0">
                <a:solidFill>
                  <a:srgbClr val="FFCC00"/>
                </a:solidFill>
                <a:latin typeface="宋体" panose="02010600030101010101" pitchFamily="2" charset="-122"/>
              </a:rPr>
              <a:t>两种情况）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</a:t>
            </a:r>
            <a:r>
              <a:rPr lang="en-US" altLang="zh-CN" sz="2400" b="1" dirty="0">
                <a:latin typeface="宋体" panose="02010600030101010101" pitchFamily="2" charset="-122"/>
              </a:rPr>
              <a:t>(2) </a:t>
            </a:r>
            <a:r>
              <a:rPr lang="zh-CN" altLang="en-US" sz="2400" b="1" dirty="0">
                <a:latin typeface="宋体" panose="02010600030101010101" pitchFamily="2" charset="-122"/>
              </a:rPr>
              <a:t>若</a:t>
            </a:r>
            <a:r>
              <a:rPr lang="en-US" altLang="zh-CN" sz="2400" b="1" dirty="0">
                <a:latin typeface="宋体" panose="02010600030101010101" pitchFamily="2" charset="-122"/>
              </a:rPr>
              <a:t>M(</a:t>
            </a:r>
            <a:r>
              <a:rPr lang="en-US" altLang="zh-CN" sz="2400" b="1" dirty="0" err="1">
                <a:latin typeface="宋体" panose="02010600030101010101" pitchFamily="2" charset="-122"/>
              </a:rPr>
              <a:t>A,a</a:t>
            </a:r>
            <a:r>
              <a:rPr lang="en-US" altLang="zh-CN" sz="2400" b="1" dirty="0">
                <a:latin typeface="宋体" panose="02010600030101010101" pitchFamily="2" charset="-122"/>
              </a:rPr>
              <a:t>)=B</a:t>
            </a:r>
            <a:r>
              <a:rPr lang="zh-CN" altLang="en-US" sz="2400" b="1" dirty="0">
                <a:latin typeface="宋体" panose="02010600030101010101" pitchFamily="2" charset="-122"/>
              </a:rPr>
              <a:t>，且</a:t>
            </a:r>
            <a:r>
              <a:rPr lang="en-US" altLang="zh-CN" sz="2400" b="1" dirty="0">
                <a:latin typeface="宋体" panose="02010600030101010101" pitchFamily="2" charset="-122"/>
              </a:rPr>
              <a:t>B∈Z</a:t>
            </a:r>
            <a:r>
              <a:rPr lang="zh-CN" altLang="en-US" sz="2400" b="1" dirty="0">
                <a:latin typeface="宋体" panose="02010600030101010101" pitchFamily="2" charset="-122"/>
              </a:rPr>
              <a:t>，则将产生式</a:t>
            </a:r>
            <a:r>
              <a:rPr lang="en-US" altLang="zh-CN" sz="2400" b="1" dirty="0" err="1">
                <a:latin typeface="宋体" panose="02010600030101010101" pitchFamily="2" charset="-122"/>
              </a:rPr>
              <a:t>A→a</a:t>
            </a:r>
            <a:r>
              <a:rPr lang="zh-CN" altLang="en-US" sz="2400" b="1" dirty="0">
                <a:latin typeface="宋体" panose="02010600030101010101" pitchFamily="2" charset="-122"/>
              </a:rPr>
              <a:t>加到</a:t>
            </a:r>
            <a:r>
              <a:rPr lang="en-US" altLang="zh-CN" sz="2400" b="1" dirty="0">
                <a:latin typeface="宋体" panose="02010600030101010101" pitchFamily="2" charset="-122"/>
              </a:rPr>
              <a:t>P</a:t>
            </a:r>
            <a:r>
              <a:rPr lang="zh-CN" altLang="en-US" sz="2400" b="1" dirty="0">
                <a:latin typeface="宋体" panose="02010600030101010101" pitchFamily="2" charset="-122"/>
              </a:rPr>
              <a:t>；</a:t>
            </a:r>
          </a:p>
          <a:p>
            <a:pPr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</a:t>
            </a:r>
            <a:r>
              <a:rPr lang="en-US" altLang="zh-CN" sz="2400" b="1" dirty="0">
                <a:latin typeface="宋体" panose="02010600030101010101" pitchFamily="2" charset="-122"/>
              </a:rPr>
              <a:t>(3) </a:t>
            </a:r>
            <a:r>
              <a:rPr lang="zh-CN" altLang="en-US" sz="2400" b="1" dirty="0">
                <a:latin typeface="宋体" panose="02010600030101010101" pitchFamily="2" charset="-122"/>
              </a:rPr>
              <a:t>若</a:t>
            </a:r>
            <a:r>
              <a:rPr lang="en-US" altLang="zh-CN" sz="2400" b="1" dirty="0">
                <a:latin typeface="宋体" panose="02010600030101010101" pitchFamily="2" charset="-122"/>
              </a:rPr>
              <a:t>S</a:t>
            </a:r>
            <a:r>
              <a:rPr lang="zh-CN" altLang="en-US" sz="2400" b="1" dirty="0">
                <a:latin typeface="宋体" panose="02010600030101010101" pitchFamily="2" charset="-122"/>
              </a:rPr>
              <a:t>也是一个终态，则将产生式</a:t>
            </a:r>
            <a:r>
              <a:rPr lang="en-US" altLang="zh-CN" sz="2400" b="1" dirty="0" err="1">
                <a:latin typeface="宋体" panose="02010600030101010101" pitchFamily="2" charset="-122"/>
              </a:rPr>
              <a:t>S→ε</a:t>
            </a:r>
            <a:r>
              <a:rPr lang="zh-CN" altLang="en-US" sz="2400" b="1" dirty="0">
                <a:latin typeface="宋体" panose="02010600030101010101" pitchFamily="2" charset="-122"/>
              </a:rPr>
              <a:t>加到</a:t>
            </a:r>
            <a:r>
              <a:rPr lang="en-US" altLang="zh-CN" sz="2400" b="1" dirty="0">
                <a:latin typeface="宋体" panose="02010600030101010101" pitchFamily="2" charset="-122"/>
              </a:rPr>
              <a:t>P</a:t>
            </a:r>
            <a:r>
              <a:rPr lang="zh-CN" altLang="en-US" sz="2400" b="1" dirty="0">
                <a:latin typeface="宋体" panose="02010600030101010101" pitchFamily="2" charset="-122"/>
              </a:rPr>
              <a:t>。</a:t>
            </a:r>
          </a:p>
        </p:txBody>
      </p:sp>
      <p:sp>
        <p:nvSpPr>
          <p:cNvPr id="35844" name="Line 3"/>
          <p:cNvSpPr>
            <a:spLocks noChangeShapeType="1"/>
          </p:cNvSpPr>
          <p:nvPr/>
        </p:nvSpPr>
        <p:spPr bwMode="auto">
          <a:xfrm>
            <a:off x="10033064" y="2930525"/>
            <a:ext cx="80962" cy="165100"/>
          </a:xfrm>
          <a:prstGeom prst="line">
            <a:avLst/>
          </a:prstGeom>
          <a:noFill/>
          <a:ln w="9525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66839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74794A9A-85FE-4398-B245-E41565D2CF4A}" type="slidenum">
              <a:rPr lang="en-US" altLang="zh-CN"/>
              <a:pPr eaLnBrk="1" hangingPunct="1"/>
              <a:t>32</a:t>
            </a:fld>
            <a:endParaRPr lang="en-US" altLang="zh-CN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51089" y="838200"/>
            <a:ext cx="8040687" cy="5397500"/>
          </a:xfrm>
        </p:spPr>
        <p:txBody>
          <a:bodyPr>
            <a:normAutofit/>
          </a:bodyPr>
          <a:lstStyle/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例  已知</a:t>
            </a:r>
            <a:r>
              <a:rPr lang="en-US" altLang="zh-CN" sz="2400" b="1" dirty="0">
                <a:latin typeface="宋体" panose="02010600030101010101" pitchFamily="2" charset="-122"/>
              </a:rPr>
              <a:t>(FA)M=({A,B,C},{0,1},M,A,{B})</a:t>
            </a:r>
            <a:r>
              <a:rPr lang="zh-CN" altLang="en-US" sz="2400" b="1" dirty="0">
                <a:latin typeface="宋体" panose="02010600030101010101" pitchFamily="2" charset="-122"/>
              </a:rPr>
              <a:t>，其中</a:t>
            </a:r>
            <a:r>
              <a:rPr lang="en-US" altLang="zh-CN" sz="2400" b="1" dirty="0">
                <a:latin typeface="宋体" panose="02010600030101010101" pitchFamily="2" charset="-122"/>
              </a:rPr>
              <a:t>M</a:t>
            </a:r>
            <a:r>
              <a:rPr lang="zh-CN" altLang="en-US" sz="2400" b="1" dirty="0">
                <a:latin typeface="宋体" panose="02010600030101010101" pitchFamily="2" charset="-122"/>
              </a:rPr>
              <a:t>为</a:t>
            </a:r>
          </a:p>
          <a:p>
            <a:pPr algn="just" eaLnBrk="1" hangingPunct="1"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M(A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0)=B       M(B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1)=C     M(C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0)=B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根据上述转换方法，与</a:t>
            </a:r>
            <a:r>
              <a:rPr lang="en-US" altLang="zh-CN" sz="2400" b="1" dirty="0">
                <a:latin typeface="宋体" panose="02010600030101010101" pitchFamily="2" charset="-122"/>
              </a:rPr>
              <a:t>(FA)M</a:t>
            </a:r>
            <a:r>
              <a:rPr lang="zh-CN" altLang="en-US" sz="2400" b="1" dirty="0">
                <a:latin typeface="宋体" panose="02010600030101010101" pitchFamily="2" charset="-122"/>
              </a:rPr>
              <a:t>等价的</a:t>
            </a:r>
            <a:r>
              <a:rPr lang="en-US" altLang="zh-CN" sz="2400" b="1" dirty="0">
                <a:latin typeface="宋体" panose="02010600030101010101" pitchFamily="2" charset="-122"/>
              </a:rPr>
              <a:t>G</a:t>
            </a:r>
            <a:r>
              <a:rPr lang="zh-CN" altLang="en-US" sz="2400" b="1" dirty="0">
                <a:latin typeface="宋体" panose="02010600030101010101" pitchFamily="2" charset="-122"/>
              </a:rPr>
              <a:t>为：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   </a:t>
            </a:r>
            <a:r>
              <a:rPr lang="en-US" altLang="zh-CN" sz="2400" b="1" dirty="0">
                <a:latin typeface="宋体" panose="02010600030101010101" pitchFamily="2" charset="-122"/>
              </a:rPr>
              <a:t>G=({A,B,C},{0,1},P,A)</a:t>
            </a:r>
          </a:p>
          <a:p>
            <a:pPr algn="just" eaLnBrk="1" hangingPunct="1">
              <a:buFontTx/>
              <a:buNone/>
            </a:pPr>
            <a:r>
              <a:rPr lang="zh-CN" altLang="en-US" sz="2400" b="1" dirty="0">
                <a:latin typeface="宋体" panose="02010600030101010101" pitchFamily="2" charset="-122"/>
              </a:rPr>
              <a:t>因为 </a:t>
            </a:r>
            <a:r>
              <a:rPr lang="en-US" altLang="zh-CN" sz="2400" b="1" dirty="0">
                <a:latin typeface="宋体" panose="02010600030101010101" pitchFamily="2" charset="-122"/>
              </a:rPr>
              <a:t>M(A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0)=B </a:t>
            </a:r>
            <a:r>
              <a:rPr lang="zh-CN" altLang="en-US" sz="2400" b="1" dirty="0">
                <a:latin typeface="宋体" panose="02010600030101010101" pitchFamily="2" charset="-122"/>
              </a:rPr>
              <a:t>且</a:t>
            </a:r>
            <a:r>
              <a:rPr lang="en-US" altLang="zh-CN" sz="2400" b="1" dirty="0">
                <a:latin typeface="宋体" panose="02010600030101010101" pitchFamily="2" charset="-122"/>
              </a:rPr>
              <a:t>B∈Z </a:t>
            </a:r>
            <a:r>
              <a:rPr lang="zh-CN" altLang="en-US" sz="2400" b="1" dirty="0">
                <a:latin typeface="宋体" panose="02010600030101010101" pitchFamily="2" charset="-122"/>
              </a:rPr>
              <a:t>所以有 </a:t>
            </a:r>
            <a:r>
              <a:rPr lang="en-US" altLang="zh-CN" sz="2400" b="1" dirty="0">
                <a:latin typeface="宋体" panose="02010600030101010101" pitchFamily="2" charset="-122"/>
              </a:rPr>
              <a:t>A→0B</a:t>
            </a:r>
            <a:r>
              <a:rPr lang="zh-CN" altLang="en-US" sz="2400" b="1" dirty="0">
                <a:latin typeface="宋体" panose="02010600030101010101" pitchFamily="2" charset="-122"/>
              </a:rPr>
              <a:t>和</a:t>
            </a:r>
            <a:r>
              <a:rPr lang="en-US" altLang="zh-CN" sz="2400" b="1" dirty="0">
                <a:latin typeface="宋体" panose="02010600030101010101" pitchFamily="2" charset="-122"/>
              </a:rPr>
              <a:t>A→0</a:t>
            </a:r>
          </a:p>
          <a:p>
            <a:pPr algn="just" eaLnBrk="1" hangingPunct="1"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</a:t>
            </a:r>
            <a:r>
              <a:rPr lang="zh-CN" altLang="en-US" sz="2400" b="1" dirty="0">
                <a:latin typeface="宋体" panose="02010600030101010101" pitchFamily="2" charset="-122"/>
              </a:rPr>
              <a:t>由 </a:t>
            </a:r>
            <a:r>
              <a:rPr lang="en-US" altLang="zh-CN" sz="2400" b="1" dirty="0">
                <a:latin typeface="宋体" panose="02010600030101010101" pitchFamily="2" charset="-122"/>
              </a:rPr>
              <a:t>M(B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1)=C        </a:t>
            </a:r>
            <a:r>
              <a:rPr lang="zh-CN" altLang="en-US" sz="2400" b="1" dirty="0">
                <a:latin typeface="宋体" panose="02010600030101010101" pitchFamily="2" charset="-122"/>
              </a:rPr>
              <a:t>得     </a:t>
            </a:r>
            <a:r>
              <a:rPr lang="en-US" altLang="zh-CN" sz="2400" b="1" dirty="0">
                <a:latin typeface="宋体" panose="02010600030101010101" pitchFamily="2" charset="-122"/>
              </a:rPr>
              <a:t>B→1C</a:t>
            </a:r>
          </a:p>
          <a:p>
            <a:pPr algn="just" eaLnBrk="1" hangingPunct="1">
              <a:buFontTx/>
              <a:buNone/>
            </a:pPr>
            <a:r>
              <a:rPr lang="en-US" altLang="zh-CN" sz="2400" b="1" dirty="0">
                <a:solidFill>
                  <a:schemeClr val="folHlink"/>
                </a:solidFill>
                <a:latin typeface="宋体" panose="02010600030101010101" pitchFamily="2" charset="-122"/>
              </a:rPr>
              <a:t>  </a:t>
            </a:r>
            <a:r>
              <a:rPr lang="zh-CN" altLang="en-US" sz="2400" b="1" dirty="0">
                <a:latin typeface="宋体" panose="02010600030101010101" pitchFamily="2" charset="-122"/>
              </a:rPr>
              <a:t>由 </a:t>
            </a:r>
            <a:r>
              <a:rPr lang="en-US" altLang="zh-CN" sz="2400" b="1" dirty="0">
                <a:latin typeface="宋体" panose="02010600030101010101" pitchFamily="2" charset="-122"/>
              </a:rPr>
              <a:t>M(C</a:t>
            </a:r>
            <a:r>
              <a:rPr lang="zh-CN" altLang="en-US" sz="2400" b="1" dirty="0">
                <a:latin typeface="宋体" panose="02010600030101010101" pitchFamily="2" charset="-122"/>
              </a:rPr>
              <a:t>，</a:t>
            </a:r>
            <a:r>
              <a:rPr lang="en-US" altLang="zh-CN" sz="2400" b="1" dirty="0">
                <a:latin typeface="宋体" panose="02010600030101010101" pitchFamily="2" charset="-122"/>
              </a:rPr>
              <a:t>0)=B </a:t>
            </a:r>
            <a:r>
              <a:rPr lang="zh-CN" altLang="en-US" sz="2400" b="1" dirty="0">
                <a:latin typeface="宋体" panose="02010600030101010101" pitchFamily="2" charset="-122"/>
              </a:rPr>
              <a:t>且</a:t>
            </a:r>
            <a:r>
              <a:rPr lang="en-US" altLang="zh-CN" sz="2400" b="1" dirty="0">
                <a:latin typeface="宋体" panose="02010600030101010101" pitchFamily="2" charset="-122"/>
              </a:rPr>
              <a:t>B∈Z </a:t>
            </a:r>
            <a:r>
              <a:rPr lang="zh-CN" altLang="en-US" sz="2400" b="1" dirty="0">
                <a:latin typeface="宋体" panose="02010600030101010101" pitchFamily="2" charset="-122"/>
              </a:rPr>
              <a:t>得     </a:t>
            </a:r>
            <a:r>
              <a:rPr lang="en-US" altLang="zh-CN" sz="2400" b="1" dirty="0">
                <a:latin typeface="宋体" panose="02010600030101010101" pitchFamily="2" charset="-122"/>
              </a:rPr>
              <a:t>C→0B</a:t>
            </a:r>
            <a:r>
              <a:rPr lang="zh-CN" altLang="en-US" sz="2400" b="1" dirty="0">
                <a:latin typeface="宋体" panose="02010600030101010101" pitchFamily="2" charset="-122"/>
              </a:rPr>
              <a:t>和</a:t>
            </a:r>
            <a:r>
              <a:rPr lang="en-US" altLang="zh-CN" sz="2400" b="1" dirty="0">
                <a:latin typeface="宋体" panose="02010600030101010101" pitchFamily="2" charset="-122"/>
              </a:rPr>
              <a:t>C→0</a:t>
            </a:r>
          </a:p>
          <a:p>
            <a:pPr algn="just" eaLnBrk="1" hangingPunct="1">
              <a:buFontTx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</a:t>
            </a:r>
            <a:r>
              <a:rPr lang="zh-CN" altLang="en-US" sz="2400" b="1" dirty="0">
                <a:latin typeface="宋体" panose="02010600030101010101" pitchFamily="2" charset="-122"/>
              </a:rPr>
              <a:t>所以</a:t>
            </a:r>
            <a:r>
              <a:rPr lang="en-US" altLang="zh-CN" sz="2400" b="1" dirty="0">
                <a:latin typeface="宋体" panose="02010600030101010101" pitchFamily="2" charset="-122"/>
              </a:rPr>
              <a:t>P</a:t>
            </a:r>
            <a:r>
              <a:rPr lang="zh-CN" altLang="en-US" sz="2400" b="1" dirty="0">
                <a:latin typeface="宋体" panose="02010600030101010101" pitchFamily="2" charset="-122"/>
              </a:rPr>
              <a:t>为</a:t>
            </a:r>
            <a:r>
              <a:rPr lang="en-US" altLang="zh-CN" sz="2400" b="1" dirty="0">
                <a:latin typeface="宋体" panose="02010600030101010101" pitchFamily="2" charset="-122"/>
              </a:rPr>
              <a:t>A∷=0B|0  B∷=1C   C∷=0B|0</a:t>
            </a:r>
          </a:p>
          <a:p>
            <a:pPr algn="just" eaLnBrk="1" hangingPunct="1">
              <a:buFontTx/>
              <a:buNone/>
            </a:pPr>
            <a:endParaRPr lang="en-US" altLang="zh-CN" sz="2400" b="1" dirty="0">
              <a:latin typeface="宋体" panose="02010600030101010101" pitchFamily="2" charset="-122"/>
            </a:endParaRPr>
          </a:p>
          <a:p>
            <a:pPr algn="just" eaLnBrk="1" hangingPunct="1">
              <a:buFontTx/>
              <a:buNone/>
            </a:pPr>
            <a:r>
              <a:rPr lang="en-US" altLang="zh-CN" sz="2400" b="1" i="1" dirty="0">
                <a:solidFill>
                  <a:srgbClr val="011893"/>
                </a:solidFill>
                <a:latin typeface="宋体" panose="02010600030101010101" pitchFamily="2" charset="-122"/>
              </a:rPr>
              <a:t>(</a:t>
            </a:r>
            <a:r>
              <a:rPr lang="zh-CN" altLang="en-US" sz="2400" b="1" i="1" dirty="0">
                <a:solidFill>
                  <a:srgbClr val="011893"/>
                </a:solidFill>
                <a:latin typeface="宋体" panose="02010600030101010101" pitchFamily="2" charset="-122"/>
              </a:rPr>
              <a:t>将生成的右线性文法转换成等价的左线性文法，就实现了有穷自动机</a:t>
            </a:r>
          </a:p>
          <a:p>
            <a:pPr algn="just" eaLnBrk="1" hangingPunct="1">
              <a:buFontTx/>
              <a:buNone/>
            </a:pPr>
            <a:r>
              <a:rPr lang="zh-CN" altLang="en-US" sz="2400" b="1" i="1" dirty="0">
                <a:solidFill>
                  <a:srgbClr val="011893"/>
                </a:solidFill>
                <a:latin typeface="宋体" panose="02010600030101010101" pitchFamily="2" charset="-122"/>
              </a:rPr>
              <a:t>到左线性文法的转换。或者通过状态转换图直接转换</a:t>
            </a:r>
            <a:r>
              <a:rPr lang="en-US" altLang="zh-CN" sz="2400" b="1" i="1" dirty="0">
                <a:solidFill>
                  <a:srgbClr val="011893"/>
                </a:solidFill>
                <a:latin typeface="宋体" panose="02010600030101010101" pitchFamily="2" charset="-122"/>
              </a:rPr>
              <a:t>)</a:t>
            </a:r>
          </a:p>
          <a:p>
            <a:pPr eaLnBrk="1" hangingPunct="1">
              <a:buFontTx/>
              <a:buNone/>
            </a:pPr>
            <a:endParaRPr lang="en-US" altLang="zh-CN" sz="2400" b="1" i="1" dirty="0">
              <a:solidFill>
                <a:srgbClr val="FFC000"/>
              </a:solidFill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78337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2DB72F4-B281-43A8-966F-509EB3388AD1}" type="slidenum">
              <a:rPr lang="zh-CN" altLang="en-US" smtClean="0"/>
              <a:pPr>
                <a:defRPr/>
              </a:pPr>
              <a:t>33</a:t>
            </a:fld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205344" y="1066800"/>
            <a:ext cx="8478982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设有穷自动机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= ({S, A, E}, {a, b, c}, M, S, {E})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，其中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定义为</a:t>
            </a:r>
          </a:p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(S, c) = A     M (A, b) = A      M (A, a) = E   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请构造一个左线性文法</a:t>
            </a:r>
            <a:r>
              <a:rPr lang="zh-CN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/>
          </a:p>
          <a:p>
            <a:endParaRPr lang="en-US" altLang="zh-CN" dirty="0" smtClean="0"/>
          </a:p>
          <a:p>
            <a:pPr>
              <a:spcBef>
                <a:spcPct val="0"/>
              </a:spcBef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(NFA) M = ( {A, B}, {a, b}, M, {A}, {B} )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，其中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定义如下：</a:t>
            </a:r>
            <a:endParaRPr lang="zh-CN" altLang="en-US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(A, a) = {A, B}  M (A, b) = {B}  M (B, a) = </a:t>
            </a:r>
            <a:r>
              <a:rPr lang="en-US" altLang="zh-CN" b="1" dirty="0">
                <a:latin typeface="Arial" panose="020B0604020202020204" pitchFamily="34" charset="0"/>
                <a:cs typeface="Times New Roman" panose="02020603050405020304" pitchFamily="18" charset="0"/>
              </a:rPr>
              <a:t>ø</a:t>
            </a:r>
            <a:r>
              <a:rPr lang="en-US" altLang="zh-CN" b="1" dirty="0">
                <a:latin typeface="宋体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(B, b) = {A, B}</a:t>
            </a:r>
            <a:endParaRPr lang="en-US" altLang="zh-CN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请构造相应确定有穷自动机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(DFA) M</a:t>
            </a:r>
            <a:r>
              <a:rPr lang="en-US" altLang="zh-CN" b="1" dirty="0" smtClean="0">
                <a:latin typeface="Arial" panose="020B0604020202020204" pitchFamily="34" charset="0"/>
                <a:cs typeface="Times New Roman" panose="02020603050405020304" pitchFamily="18" charset="0"/>
              </a:rPr>
              <a:t>’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 b="1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zh-CN" b="1" dirty="0" smtClean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spcBef>
                <a:spcPct val="0"/>
              </a:spcBef>
            </a:pPr>
            <a:r>
              <a:rPr lang="zh-CN" altLang="en-US" b="1" dirty="0" smtClean="0"/>
              <a:t>已知</a:t>
            </a:r>
            <a:r>
              <a:rPr lang="zh-CN" altLang="en-US" b="1" dirty="0"/>
              <a:t>正规文法</a:t>
            </a:r>
            <a:r>
              <a:rPr lang="en-US" altLang="zh-CN" b="1" dirty="0"/>
              <a:t>G = ({S, B, C}, {a, b, c}, P, S)</a:t>
            </a:r>
            <a:r>
              <a:rPr lang="zh-CN" altLang="en-US" b="1" dirty="0"/>
              <a:t>，其中</a:t>
            </a:r>
            <a:r>
              <a:rPr lang="en-US" altLang="zh-CN" b="1" dirty="0"/>
              <a:t>P</a:t>
            </a:r>
            <a:r>
              <a:rPr lang="zh-CN" altLang="en-US" b="1" dirty="0"/>
              <a:t>内包含如下产生式： </a:t>
            </a:r>
            <a:endParaRPr lang="zh-CN" altLang="en-US" dirty="0"/>
          </a:p>
          <a:p>
            <a:pPr>
              <a:spcBef>
                <a:spcPct val="0"/>
              </a:spcBef>
            </a:pPr>
            <a:r>
              <a:rPr lang="en-US" altLang="zh-CN" b="1" dirty="0"/>
              <a:t>S::=aS | </a:t>
            </a:r>
            <a:r>
              <a:rPr lang="en-US" altLang="zh-CN" b="1" dirty="0" err="1"/>
              <a:t>aB</a:t>
            </a:r>
            <a:r>
              <a:rPr lang="en-US" altLang="zh-CN" b="1" dirty="0"/>
              <a:t>     </a:t>
            </a:r>
            <a:r>
              <a:rPr lang="en-US" altLang="zh-CN" b="1" dirty="0">
                <a:latin typeface="Arial" panose="020B0604020202020204" pitchFamily="34" charset="0"/>
              </a:rPr>
              <a:t>……</a:t>
            </a:r>
            <a:r>
              <a:rPr lang="en-US" altLang="zh-CN" b="1" dirty="0"/>
              <a:t>①</a:t>
            </a:r>
            <a:endParaRPr lang="en-US" altLang="zh-CN" dirty="0"/>
          </a:p>
          <a:p>
            <a:pPr>
              <a:spcBef>
                <a:spcPct val="0"/>
              </a:spcBef>
            </a:pPr>
            <a:r>
              <a:rPr lang="en-US" altLang="zh-CN" b="1" dirty="0"/>
              <a:t>B::=bB | </a:t>
            </a:r>
            <a:r>
              <a:rPr lang="en-US" altLang="zh-CN" b="1" dirty="0" err="1"/>
              <a:t>bC</a:t>
            </a:r>
            <a:r>
              <a:rPr lang="en-US" altLang="zh-CN" b="1" dirty="0"/>
              <a:t>    </a:t>
            </a:r>
            <a:r>
              <a:rPr lang="en-US" altLang="zh-CN" b="1" dirty="0">
                <a:latin typeface="Arial" panose="020B0604020202020204" pitchFamily="34" charset="0"/>
              </a:rPr>
              <a:t>……</a:t>
            </a:r>
            <a:r>
              <a:rPr lang="en-US" altLang="zh-CN" b="1" dirty="0"/>
              <a:t>②</a:t>
            </a:r>
            <a:endParaRPr lang="en-US" altLang="zh-CN" dirty="0"/>
          </a:p>
          <a:p>
            <a:pPr>
              <a:spcBef>
                <a:spcPct val="0"/>
              </a:spcBef>
            </a:pPr>
            <a:r>
              <a:rPr lang="en-US" altLang="zh-CN" b="1" dirty="0"/>
              <a:t>C::=cC | c      </a:t>
            </a:r>
            <a:r>
              <a:rPr lang="en-US" altLang="zh-CN" b="1" dirty="0">
                <a:latin typeface="Arial" panose="020B0604020202020204" pitchFamily="34" charset="0"/>
              </a:rPr>
              <a:t>……</a:t>
            </a:r>
            <a:r>
              <a:rPr lang="en-US" altLang="zh-CN" b="1" dirty="0"/>
              <a:t>③       </a:t>
            </a:r>
            <a:r>
              <a:rPr lang="zh-CN" altLang="en-US" b="1" dirty="0"/>
              <a:t>请构造一个等价的有穷自动机</a:t>
            </a:r>
            <a:r>
              <a:rPr lang="zh-CN" altLang="en-US" b="1" dirty="0" smtClean="0"/>
              <a:t>。</a:t>
            </a:r>
            <a:endParaRPr lang="en-US" altLang="zh-CN" b="1" dirty="0" smtClean="0"/>
          </a:p>
          <a:p>
            <a:pPr>
              <a:spcBef>
                <a:spcPct val="0"/>
              </a:spcBef>
            </a:pPr>
            <a:endParaRPr lang="en-US" altLang="zh-CN" b="1" dirty="0"/>
          </a:p>
          <a:p>
            <a:pPr>
              <a:spcBef>
                <a:spcPct val="0"/>
              </a:spcBef>
            </a:pPr>
            <a:r>
              <a:rPr lang="zh-CN" altLang="en-US" b="1" dirty="0"/>
              <a:t>构造下述文法</a:t>
            </a:r>
            <a:r>
              <a:rPr lang="en-US" altLang="zh-CN" b="1" dirty="0"/>
              <a:t>G[Z]</a:t>
            </a:r>
            <a:r>
              <a:rPr lang="zh-CN" altLang="en-US" b="1" dirty="0"/>
              <a:t>的自动机，该自动机是确定的吗？它相应的语言是什么？</a:t>
            </a:r>
            <a:endParaRPr lang="zh-CN" altLang="en-US" dirty="0"/>
          </a:p>
          <a:p>
            <a:pPr>
              <a:spcBef>
                <a:spcPct val="0"/>
              </a:spcBef>
            </a:pPr>
            <a:r>
              <a:rPr lang="zh-CN" altLang="en-US" b="1" dirty="0"/>
              <a:t>      </a:t>
            </a:r>
            <a:r>
              <a:rPr lang="en-US" altLang="zh-CN" b="1" dirty="0"/>
              <a:t>Z</a:t>
            </a:r>
            <a:r>
              <a:rPr lang="zh-CN" altLang="en-US" b="1" dirty="0"/>
              <a:t>：：</a:t>
            </a:r>
            <a:r>
              <a:rPr lang="en-US" altLang="zh-CN" b="1" dirty="0"/>
              <a:t>=A0    A</a:t>
            </a:r>
            <a:r>
              <a:rPr lang="zh-CN" altLang="en-US" b="1" dirty="0"/>
              <a:t>：：</a:t>
            </a:r>
            <a:r>
              <a:rPr lang="en-US" altLang="zh-CN" b="1" dirty="0"/>
              <a:t>=A0|Z1|0</a:t>
            </a:r>
          </a:p>
          <a:p>
            <a:pPr>
              <a:spcBef>
                <a:spcPct val="0"/>
              </a:spcBef>
            </a:pPr>
            <a:endParaRPr lang="zh-CN" altLang="en-US" b="1" dirty="0"/>
          </a:p>
          <a:p>
            <a:pPr>
              <a:spcBef>
                <a:spcPct val="0"/>
              </a:spcBef>
            </a:pPr>
            <a:endParaRPr lang="zh-CN" altLang="en-US" dirty="0"/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152400"/>
            <a:ext cx="7696200" cy="9144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 smtClean="0"/>
              <a:t>作业：</a:t>
            </a:r>
          </a:p>
        </p:txBody>
      </p:sp>
    </p:spTree>
    <p:extLst>
      <p:ext uri="{BB962C8B-B14F-4D97-AF65-F5344CB8AC3E}">
        <p14:creationId xmlns:p14="http://schemas.microsoft.com/office/powerpoint/2010/main" val="4051711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5518CEE-05FF-46A8-BE4D-03D0DFF8B38E}" type="slidenum">
              <a:rPr lang="en-US" altLang="zh-CN"/>
              <a:pPr eaLnBrk="1" hangingPunct="1"/>
              <a:t>34</a:t>
            </a:fld>
            <a:endParaRPr lang="en-US" altLang="zh-CN"/>
          </a:p>
        </p:txBody>
      </p:sp>
      <p:sp>
        <p:nvSpPr>
          <p:cNvPr id="571394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152400"/>
            <a:ext cx="7696200" cy="9144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mtClean="0"/>
              <a:t>思考题：</a:t>
            </a:r>
          </a:p>
        </p:txBody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2057400"/>
            <a:ext cx="8382000" cy="39624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zh-CN" altLang="en-US" sz="4000" b="1"/>
              <a:t>构造一个</a:t>
            </a:r>
            <a:r>
              <a:rPr lang="en-US" altLang="zh-CN" sz="4000" b="1"/>
              <a:t>DFA</a:t>
            </a:r>
            <a:r>
              <a:rPr lang="zh-CN" altLang="en-US" sz="4000" b="1"/>
              <a:t>，对于集合</a:t>
            </a:r>
            <a:r>
              <a:rPr lang="en-US" altLang="zh-CN" sz="4000" b="1"/>
              <a:t>VT = {0, 1}</a:t>
            </a:r>
            <a:r>
              <a:rPr lang="zh-CN" altLang="en-US" sz="4000" b="1"/>
              <a:t>，构成的任意字符串中</a:t>
            </a:r>
            <a:r>
              <a:rPr lang="en-US" altLang="zh-CN" sz="4000" b="1"/>
              <a:t>0</a:t>
            </a:r>
            <a:r>
              <a:rPr lang="zh-CN" altLang="en-US" sz="4000" b="1"/>
              <a:t>的个数不能被</a:t>
            </a:r>
            <a:r>
              <a:rPr lang="en-US" altLang="zh-CN" sz="4000" b="1"/>
              <a:t>3</a:t>
            </a:r>
            <a:r>
              <a:rPr lang="zh-CN" altLang="en-US" sz="4000" b="1"/>
              <a:t>整除。</a:t>
            </a:r>
          </a:p>
          <a:p>
            <a:pPr eaLnBrk="1" hangingPunct="1">
              <a:buFontTx/>
              <a:buNone/>
            </a:pPr>
            <a:r>
              <a:rPr lang="en-US" altLang="zh-CN" sz="4000" b="1"/>
              <a:t>[</a:t>
            </a:r>
            <a:r>
              <a:rPr lang="zh-CN" altLang="en-US" sz="4000" b="1"/>
              <a:t>解题思路</a:t>
            </a:r>
            <a:r>
              <a:rPr lang="en-US" altLang="zh-CN" sz="4000" b="1"/>
              <a:t>] </a:t>
            </a:r>
            <a:r>
              <a:rPr lang="zh-CN" altLang="en-US" sz="4000" b="1"/>
              <a:t>该题应用电路图法。</a:t>
            </a:r>
          </a:p>
        </p:txBody>
      </p:sp>
    </p:spTree>
    <p:extLst>
      <p:ext uri="{BB962C8B-B14F-4D97-AF65-F5344CB8AC3E}">
        <p14:creationId xmlns:p14="http://schemas.microsoft.com/office/powerpoint/2010/main" val="694756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A32FDFA2-FAA9-41B1-AF7E-AFF993B914F3}" type="slidenum">
              <a:rPr lang="en-US" altLang="zh-CN"/>
              <a:pPr eaLnBrk="1" hangingPunct="1"/>
              <a:t>4</a:t>
            </a:fld>
            <a:endParaRPr lang="en-US" altLang="zh-CN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71066" y="2582166"/>
            <a:ext cx="10216134" cy="4032250"/>
          </a:xfrm>
        </p:spPr>
        <p:txBody>
          <a:bodyPr>
            <a:normAutofit fontScale="55000" lnSpcReduction="20000"/>
          </a:bodyPr>
          <a:lstStyle/>
          <a:p>
            <a:pPr eaLnBrk="1" hangingPunct="1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4000" b="1" dirty="0"/>
              <a:t>有一条输入带，带子上有一个个单元，每个单元记录</a:t>
            </a:r>
            <a:r>
              <a:rPr lang="en-US" altLang="zh-CN" sz="4000" b="1" dirty="0"/>
              <a:t>V</a:t>
            </a:r>
            <a:r>
              <a:rPr lang="en-US" altLang="zh-CN" sz="4000" b="1" baseline="-25000" dirty="0"/>
              <a:t>T</a:t>
            </a:r>
            <a:r>
              <a:rPr lang="zh-CN" altLang="en-US" sz="4000" b="1" dirty="0"/>
              <a:t>中一个字符，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sz="4000" b="1" dirty="0"/>
              <a:t>     带子向右无限延伸</a:t>
            </a:r>
          </a:p>
          <a:p>
            <a:pPr eaLnBrk="1" hangingPunct="1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4000" b="1" dirty="0"/>
              <a:t>有限状态控制器由状态集</a:t>
            </a:r>
            <a:r>
              <a:rPr lang="en-US" altLang="zh-CN" sz="4000" b="1" dirty="0"/>
              <a:t>K</a:t>
            </a:r>
            <a:r>
              <a:rPr lang="zh-CN" altLang="en-US" sz="4000" b="1" dirty="0"/>
              <a:t>中各种状态组成，形成有限控制器，初始状态为</a:t>
            </a:r>
            <a:r>
              <a:rPr lang="en-US" altLang="zh-CN" sz="4000" b="1" dirty="0"/>
              <a:t>S</a:t>
            </a:r>
          </a:p>
          <a:p>
            <a:pPr eaLnBrk="1" hangingPunct="1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4000" b="1" dirty="0"/>
              <a:t>输入读头，在有限控制器作用下可依次读入符号，在状态</a:t>
            </a:r>
            <a:r>
              <a:rPr lang="en-US" altLang="zh-CN" sz="4000" b="1" dirty="0"/>
              <a:t>S</a:t>
            </a:r>
            <a:r>
              <a:rPr lang="zh-CN" altLang="en-US" sz="4000" b="1" dirty="0"/>
              <a:t>下读入符号</a:t>
            </a:r>
            <a:r>
              <a:rPr lang="en-US" altLang="zh-CN" sz="4000" b="1" dirty="0"/>
              <a:t>a1</a:t>
            </a:r>
            <a:r>
              <a:rPr lang="zh-CN" altLang="en-US" sz="4000" b="1" dirty="0"/>
              <a:t>，改变状态到</a:t>
            </a:r>
            <a:r>
              <a:rPr lang="en-US" altLang="zh-CN" sz="4000" b="1" dirty="0"/>
              <a:t>P1</a:t>
            </a:r>
            <a:r>
              <a:rPr lang="zh-CN" altLang="en-US" sz="4000" b="1" dirty="0"/>
              <a:t>，即 Ｍ（</a:t>
            </a:r>
            <a:r>
              <a:rPr lang="en-US" altLang="zh-CN" sz="4000" b="1" dirty="0"/>
              <a:t>S,a1</a:t>
            </a:r>
            <a:r>
              <a:rPr lang="zh-CN" altLang="en-US" sz="4000" b="1" dirty="0"/>
              <a:t>）＝</a:t>
            </a:r>
            <a:r>
              <a:rPr lang="en-US" altLang="zh-CN" sz="4000" b="1" dirty="0"/>
              <a:t>P1 </a:t>
            </a:r>
            <a:r>
              <a:rPr lang="zh-CN" altLang="en-US" sz="4000" b="1" dirty="0"/>
              <a:t>；</a:t>
            </a:r>
          </a:p>
          <a:p>
            <a:pPr eaLnBrk="1" hangingPunct="1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4000" b="1" dirty="0"/>
              <a:t>在</a:t>
            </a:r>
            <a:r>
              <a:rPr lang="en-US" altLang="zh-CN" sz="4000" b="1" dirty="0"/>
              <a:t>P1</a:t>
            </a:r>
            <a:r>
              <a:rPr lang="zh-CN" altLang="en-US" sz="4000" b="1" dirty="0"/>
              <a:t>状态下再读入符号 </a:t>
            </a:r>
            <a:r>
              <a:rPr lang="en-US" altLang="zh-CN" sz="4000" b="1" dirty="0"/>
              <a:t>a2</a:t>
            </a:r>
            <a:r>
              <a:rPr lang="zh-CN" altLang="en-US" sz="4000" b="1" dirty="0"/>
              <a:t>，改变状态到</a:t>
            </a:r>
            <a:r>
              <a:rPr lang="en-US" altLang="zh-CN" sz="4000" b="1" dirty="0"/>
              <a:t>P2</a:t>
            </a:r>
            <a:r>
              <a:rPr lang="zh-CN" altLang="en-US" sz="4000" b="1" dirty="0"/>
              <a:t>，      即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sz="4000" b="1" dirty="0"/>
              <a:t>     Ｍ（</a:t>
            </a:r>
            <a:r>
              <a:rPr lang="en-US" altLang="zh-CN" sz="4000" b="1" dirty="0"/>
              <a:t>P1,a2</a:t>
            </a:r>
            <a:r>
              <a:rPr lang="zh-CN" altLang="en-US" sz="4000" b="1" dirty="0"/>
              <a:t>）＝</a:t>
            </a:r>
            <a:r>
              <a:rPr lang="en-US" altLang="zh-CN" sz="4000" b="1" dirty="0"/>
              <a:t>P2</a:t>
            </a:r>
            <a:r>
              <a:rPr lang="zh-CN" altLang="en-US" sz="4000" b="1" dirty="0"/>
              <a:t>，</a:t>
            </a:r>
            <a:r>
              <a:rPr lang="en-US" altLang="zh-CN" sz="4000" b="1" dirty="0">
                <a:latin typeface="Tahoma" panose="020B0604030504040204" pitchFamily="34" charset="0"/>
              </a:rPr>
              <a:t>······</a:t>
            </a:r>
            <a:endParaRPr lang="en-US" altLang="zh-CN" sz="4000" b="1" dirty="0"/>
          </a:p>
          <a:p>
            <a:pPr eaLnBrk="1" hangingPunct="1">
              <a:lnSpc>
                <a:spcPct val="120000"/>
              </a:lnSpc>
              <a:buFontTx/>
              <a:buNone/>
            </a:pPr>
            <a:endParaRPr lang="en-US" altLang="zh-CN" sz="1800" b="1" dirty="0"/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sz="4400" b="1" dirty="0">
                <a:solidFill>
                  <a:srgbClr val="011893"/>
                </a:solidFill>
              </a:rPr>
              <a:t>在该识别过程中，状态的改变由有限控制器根据状态转换函数来决定。                    </a:t>
            </a:r>
          </a:p>
        </p:txBody>
      </p:sp>
      <p:sp>
        <p:nvSpPr>
          <p:cNvPr id="182278" name="Rectangle 6"/>
          <p:cNvSpPr>
            <a:spLocks noChangeArrowheads="1"/>
          </p:cNvSpPr>
          <p:nvPr/>
        </p:nvSpPr>
        <p:spPr bwMode="auto">
          <a:xfrm>
            <a:off x="1133856" y="0"/>
            <a:ext cx="9173782" cy="14711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800" b="1" dirty="0">
                <a:solidFill>
                  <a:srgbClr val="011893"/>
                </a:solidFill>
                <a:latin typeface="Arial" charset="0"/>
              </a:rPr>
              <a:t>（</a:t>
            </a:r>
            <a:r>
              <a:rPr lang="en-US" altLang="zh-CN" sz="2800" b="1" dirty="0">
                <a:solidFill>
                  <a:srgbClr val="011893"/>
                </a:solidFill>
                <a:latin typeface="Arial" charset="0"/>
              </a:rPr>
              <a:t>1</a:t>
            </a:r>
            <a:r>
              <a:rPr lang="zh-CN" altLang="en-US" sz="2800" b="1" dirty="0">
                <a:solidFill>
                  <a:srgbClr val="011893"/>
                </a:solidFill>
                <a:latin typeface="Arial" charset="0"/>
              </a:rPr>
              <a:t>）有穷自动机的物理模型</a:t>
            </a:r>
          </a:p>
          <a:p>
            <a:pPr>
              <a:lnSpc>
                <a:spcPct val="12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latin typeface="Arial" charset="0"/>
              </a:rPr>
              <a:t>    有穷自动机的物理模型有助于更好地理解有穷自动机的操作过程。</a:t>
            </a:r>
          </a:p>
          <a:p>
            <a:pPr>
              <a:lnSpc>
                <a:spcPct val="12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000" b="1" dirty="0">
                <a:latin typeface="Arial" charset="0"/>
              </a:rPr>
              <a:t>    如</a:t>
            </a:r>
            <a:r>
              <a:rPr lang="zh-CN" altLang="en-US" sz="2000" b="1" dirty="0" smtClean="0">
                <a:latin typeface="Arial" charset="0"/>
              </a:rPr>
              <a:t>图</a:t>
            </a:r>
            <a:endParaRPr lang="zh-CN" altLang="en-US" sz="2000" b="1" dirty="0">
              <a:latin typeface="Arial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709" y="1061185"/>
            <a:ext cx="5281061" cy="141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4775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9C03B2E3-6290-44DE-8ED7-DA17CB96148E}" type="slidenum">
              <a:rPr lang="en-US" altLang="zh-CN"/>
              <a:pPr eaLnBrk="1" hangingPunct="1"/>
              <a:t>5</a:t>
            </a:fld>
            <a:endParaRPr lang="en-US" altLang="zh-CN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32260" y="2582800"/>
            <a:ext cx="9798908" cy="3313113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buFont typeface="Wingdings" panose="05000000000000000000" pitchFamily="2" charset="2"/>
              <a:buChar char="n"/>
            </a:pPr>
            <a:r>
              <a:rPr lang="en-US" altLang="zh-CN" sz="2400" dirty="0" smtClean="0"/>
              <a:t> </a:t>
            </a:r>
            <a:r>
              <a:rPr lang="zh-CN" altLang="en-US" sz="2400" b="1" dirty="0"/>
              <a:t>Ｋ是状态有穷的非空集合，Ｋ中每一个元素是一个状态；</a:t>
            </a:r>
            <a:r>
              <a:rPr lang="zh-CN" altLang="en-US" sz="2400" b="1" dirty="0" smtClean="0"/>
              <a:t></a:t>
            </a:r>
            <a:endParaRPr lang="en-US" altLang="zh-CN" sz="2400" b="1" dirty="0" smtClean="0"/>
          </a:p>
          <a:p>
            <a:pPr>
              <a:lnSpc>
                <a:spcPct val="8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 smtClean="0"/>
              <a:t>Ｖ</a:t>
            </a:r>
            <a:r>
              <a:rPr lang="zh-CN" altLang="en-US" sz="2400" b="1" baseline="-25000" dirty="0" smtClean="0"/>
              <a:t>Ｔ</a:t>
            </a:r>
            <a:r>
              <a:rPr lang="zh-CN" altLang="en-US" sz="2400" b="1" dirty="0"/>
              <a:t>是一个有穷输入字母表</a:t>
            </a:r>
            <a:r>
              <a:rPr lang="zh-CN" altLang="en-US" sz="2400" b="1" dirty="0"/>
              <a:t>，Ｖ</a:t>
            </a:r>
            <a:r>
              <a:rPr lang="zh-CN" altLang="en-US" sz="2400" b="1" baseline="-25000" dirty="0"/>
              <a:t>Ｔ</a:t>
            </a:r>
            <a:r>
              <a:rPr lang="zh-CN" altLang="en-US" sz="2400" b="1" dirty="0" smtClean="0"/>
              <a:t>中</a:t>
            </a:r>
            <a:r>
              <a:rPr lang="zh-CN" altLang="en-US" sz="2400" b="1" dirty="0"/>
              <a:t>的每一个元素称为输入字符</a:t>
            </a:r>
            <a:r>
              <a:rPr lang="zh-CN" altLang="en-US" sz="2400" b="1" dirty="0" smtClean="0"/>
              <a:t>；</a:t>
            </a:r>
            <a:endParaRPr lang="en-US" altLang="zh-CN" sz="2400" b="1" dirty="0" smtClean="0"/>
          </a:p>
          <a:p>
            <a:pPr>
              <a:lnSpc>
                <a:spcPct val="8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 smtClean="0"/>
              <a:t>Ｓ</a:t>
            </a:r>
            <a:r>
              <a:rPr lang="zh-CN" altLang="en-US" sz="2400" b="1" dirty="0"/>
              <a:t>为开始状态，是唯一一个初态Ｓ∈Ｋ；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/>
              <a:t>  </a:t>
            </a:r>
            <a:r>
              <a:rPr lang="zh-CN" altLang="en-US" sz="2400" b="1" dirty="0" smtClean="0"/>
              <a:t>Ｚ</a:t>
            </a:r>
            <a:r>
              <a:rPr lang="zh-CN" altLang="en-US" sz="2400" b="1" dirty="0"/>
              <a:t>是</a:t>
            </a:r>
            <a:r>
              <a:rPr lang="zh-CN" altLang="en-US" sz="2400" b="1" dirty="0">
                <a:solidFill>
                  <a:srgbClr val="011893"/>
                </a:solidFill>
              </a:rPr>
              <a:t>终止状态集合</a:t>
            </a:r>
            <a:r>
              <a:rPr lang="zh-CN" altLang="en-US" sz="2400" b="1" dirty="0">
                <a:solidFill>
                  <a:srgbClr val="FFC000"/>
                </a:solidFill>
              </a:rPr>
              <a:t>，</a:t>
            </a:r>
            <a:r>
              <a:rPr lang="zh-CN" altLang="en-US" sz="2400" b="1" dirty="0"/>
              <a:t>Ｚ</a:t>
            </a:r>
            <a:r>
              <a:rPr lang="zh-CN" altLang="en-US" sz="2400" b="1" dirty="0">
                <a:latin typeface="宋体" panose="02010600030101010101" pitchFamily="2" charset="-122"/>
              </a:rPr>
              <a:t>是</a:t>
            </a:r>
            <a:r>
              <a:rPr lang="zh-CN" altLang="en-US" sz="2400" b="1" dirty="0"/>
              <a:t>Ｋ的子集</a:t>
            </a:r>
            <a:r>
              <a:rPr lang="zh-CN" altLang="en-US" sz="2400" b="1" dirty="0" smtClean="0"/>
              <a:t>。</a:t>
            </a:r>
            <a:endParaRPr lang="en-US" altLang="zh-CN" sz="2400" b="1" dirty="0" smtClean="0"/>
          </a:p>
          <a:p>
            <a:pPr>
              <a:lnSpc>
                <a:spcPct val="80000"/>
              </a:lnSpc>
              <a:buFont typeface="Wingdings" panose="05000000000000000000" pitchFamily="2" charset="2"/>
              <a:buChar char="n"/>
            </a:pPr>
            <a:r>
              <a:rPr lang="zh-CN" altLang="en-US" sz="2400" b="1" dirty="0"/>
              <a:t>Ｍ是Ｋ</a:t>
            </a:r>
            <a:r>
              <a:rPr lang="en-US" altLang="zh-CN" sz="2400" b="1" dirty="0"/>
              <a:t>×</a:t>
            </a:r>
            <a:r>
              <a:rPr lang="zh-CN" altLang="en-US" sz="2400" b="1" dirty="0"/>
              <a:t>Ｖ</a:t>
            </a:r>
            <a:r>
              <a:rPr lang="zh-CN" altLang="en-US" sz="2400" b="1" baseline="-25000" dirty="0"/>
              <a:t>Ｔ</a:t>
            </a:r>
            <a:r>
              <a:rPr lang="zh-CN" altLang="en-US" sz="2400" b="1" dirty="0"/>
              <a:t>到Ｋ的</a:t>
            </a:r>
            <a:r>
              <a:rPr lang="zh-CN" altLang="en-US" sz="2400" b="1" dirty="0">
                <a:solidFill>
                  <a:srgbClr val="011893"/>
                </a:solidFill>
              </a:rPr>
              <a:t>单值</a:t>
            </a:r>
            <a:r>
              <a:rPr lang="zh-CN" altLang="en-US" sz="2400" b="1" dirty="0"/>
              <a:t>映射（或函数），即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2400" b="1" dirty="0"/>
              <a:t>                        Ｍ</a:t>
            </a:r>
            <a:r>
              <a:rPr lang="en-US" altLang="zh-CN" sz="2400" b="1" dirty="0"/>
              <a:t>(q ,a)=p         q ,p ∈K, a∈</a:t>
            </a:r>
            <a:r>
              <a:rPr lang="zh-CN" altLang="en-US" sz="2400" b="1" dirty="0"/>
              <a:t>Ｖ</a:t>
            </a:r>
            <a:r>
              <a:rPr lang="zh-CN" altLang="en-US" sz="2400" b="1" baseline="-25000" dirty="0"/>
              <a:t>Ｔ</a:t>
            </a:r>
          </a:p>
          <a:p>
            <a:pPr>
              <a:lnSpc>
                <a:spcPct val="80000"/>
              </a:lnSpc>
              <a:buNone/>
            </a:pPr>
            <a:r>
              <a:rPr lang="zh-CN" altLang="en-US" sz="2400" b="1" dirty="0">
                <a:solidFill>
                  <a:srgbClr val="011893"/>
                </a:solidFill>
              </a:rPr>
              <a:t>           它表示：当前状态为</a:t>
            </a:r>
            <a:r>
              <a:rPr lang="en-US" altLang="zh-CN" sz="2400" b="1" dirty="0">
                <a:solidFill>
                  <a:srgbClr val="011893"/>
                </a:solidFill>
              </a:rPr>
              <a:t>q</a:t>
            </a:r>
            <a:r>
              <a:rPr lang="zh-CN" altLang="en-US" sz="2400" b="1" dirty="0">
                <a:solidFill>
                  <a:srgbClr val="011893"/>
                </a:solidFill>
              </a:rPr>
              <a:t>，输入字符为</a:t>
            </a:r>
            <a:r>
              <a:rPr lang="en-US" altLang="zh-CN" sz="2400" b="1" dirty="0">
                <a:solidFill>
                  <a:srgbClr val="011893"/>
                </a:solidFill>
              </a:rPr>
              <a:t>a</a:t>
            </a:r>
            <a:r>
              <a:rPr lang="zh-CN" altLang="en-US" sz="2400" b="1" dirty="0">
                <a:solidFill>
                  <a:srgbClr val="011893"/>
                </a:solidFill>
              </a:rPr>
              <a:t>时，将转到下一状态</a:t>
            </a:r>
            <a:r>
              <a:rPr lang="en-US" altLang="zh-CN" sz="2400" b="1" dirty="0">
                <a:solidFill>
                  <a:srgbClr val="011893"/>
                </a:solidFill>
              </a:rPr>
              <a:t>p, p</a:t>
            </a:r>
            <a:r>
              <a:rPr lang="zh-CN" altLang="en-US" sz="2400" b="1" dirty="0">
                <a:solidFill>
                  <a:srgbClr val="011893"/>
                </a:solidFill>
              </a:rPr>
              <a:t>是</a:t>
            </a:r>
            <a:r>
              <a:rPr lang="en-US" altLang="zh-CN" sz="2400" b="1" dirty="0">
                <a:solidFill>
                  <a:srgbClr val="011893"/>
                </a:solidFill>
              </a:rPr>
              <a:t>q</a:t>
            </a:r>
            <a:r>
              <a:rPr lang="zh-CN" altLang="en-US" sz="2400" b="1" dirty="0">
                <a:solidFill>
                  <a:srgbClr val="011893"/>
                </a:solidFill>
              </a:rPr>
              <a:t>的     一个后继状态。由于映射是单值，所以称确定有穷自动机。</a:t>
            </a:r>
            <a:r>
              <a:rPr lang="zh-CN" altLang="en-US" sz="2400" b="1" dirty="0"/>
              <a:t></a:t>
            </a:r>
          </a:p>
          <a:p>
            <a:pPr marL="0" indent="0">
              <a:lnSpc>
                <a:spcPct val="120000"/>
              </a:lnSpc>
              <a:buNone/>
            </a:pPr>
            <a:endParaRPr lang="zh-CN" altLang="en-US" sz="2400" b="1" dirty="0"/>
          </a:p>
        </p:txBody>
      </p:sp>
      <p:sp>
        <p:nvSpPr>
          <p:cNvPr id="181260" name="Rectangle 12"/>
          <p:cNvSpPr>
            <a:spLocks noChangeArrowheads="1"/>
          </p:cNvSpPr>
          <p:nvPr/>
        </p:nvSpPr>
        <p:spPr bwMode="auto">
          <a:xfrm>
            <a:off x="1328928" y="218719"/>
            <a:ext cx="10643616" cy="20082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3200" b="1" dirty="0">
                <a:solidFill>
                  <a:srgbClr val="011893"/>
                </a:solidFill>
                <a:latin typeface="Arial" charset="0"/>
              </a:rPr>
              <a:t>确定有穷自动机</a:t>
            </a:r>
            <a:r>
              <a:rPr lang="en-US" altLang="zh-CN" sz="3200" b="1" dirty="0">
                <a:solidFill>
                  <a:srgbClr val="011893"/>
                </a:solidFill>
                <a:latin typeface="Arial" charset="0"/>
              </a:rPr>
              <a:t>DFA</a:t>
            </a:r>
            <a:r>
              <a:rPr lang="zh-CN" altLang="en-US" sz="3200" b="1" dirty="0">
                <a:solidFill>
                  <a:srgbClr val="011893"/>
                </a:solidFill>
                <a:latin typeface="Arial" charset="0"/>
              </a:rPr>
              <a:t>（</a:t>
            </a:r>
            <a:r>
              <a:rPr lang="en-US" altLang="zh-CN" sz="3200" b="1" dirty="0">
                <a:solidFill>
                  <a:srgbClr val="011893"/>
                </a:solidFill>
                <a:latin typeface="Arial" charset="0"/>
              </a:rPr>
              <a:t>Deterministic </a:t>
            </a:r>
            <a:r>
              <a:rPr lang="en-US" altLang="zh-CN" sz="3200" b="1" dirty="0" smtClean="0">
                <a:solidFill>
                  <a:srgbClr val="011893"/>
                </a:solidFill>
                <a:latin typeface="Arial" charset="0"/>
              </a:rPr>
              <a:t>Finite </a:t>
            </a:r>
            <a:r>
              <a:rPr lang="en-US" altLang="zh-CN" sz="3200" b="1" dirty="0">
                <a:solidFill>
                  <a:srgbClr val="011893"/>
                </a:solidFill>
                <a:latin typeface="Arial" charset="0"/>
              </a:rPr>
              <a:t>Automaton) 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100" b="1" dirty="0">
                <a:solidFill>
                  <a:srgbClr val="FFC000"/>
                </a:solidFill>
                <a:latin typeface="Arial" charset="0"/>
              </a:rPr>
              <a:t>（</a:t>
            </a:r>
            <a:r>
              <a:rPr lang="en-US" altLang="zh-CN" sz="2100" b="1" dirty="0">
                <a:solidFill>
                  <a:srgbClr val="FFC000"/>
                </a:solidFill>
                <a:latin typeface="Arial" charset="0"/>
              </a:rPr>
              <a:t>2</a:t>
            </a:r>
            <a:r>
              <a:rPr lang="zh-CN" altLang="en-US" sz="2100" b="1" dirty="0">
                <a:solidFill>
                  <a:srgbClr val="FFC000"/>
                </a:solidFill>
                <a:latin typeface="Arial" charset="0"/>
              </a:rPr>
              <a:t>）</a:t>
            </a:r>
            <a:r>
              <a:rPr lang="zh-CN" altLang="en-US" sz="2100" b="1" dirty="0">
                <a:latin typeface="Arial" charset="0"/>
              </a:rPr>
              <a:t>形式定义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100" b="1" dirty="0">
                <a:latin typeface="Arial" charset="0"/>
              </a:rPr>
              <a:t>     一个确定的有穷自动机（ＤＦＡ）Ｍ是一个</a:t>
            </a:r>
            <a:r>
              <a:rPr lang="zh-CN" altLang="en-US" sz="2100" b="1" dirty="0">
                <a:solidFill>
                  <a:srgbClr val="011893"/>
                </a:solidFill>
                <a:latin typeface="Arial" charset="0"/>
              </a:rPr>
              <a:t>五元组</a:t>
            </a:r>
            <a:r>
              <a:rPr lang="zh-CN" altLang="en-US" sz="2100" b="1" dirty="0">
                <a:latin typeface="Arial" charset="0"/>
              </a:rPr>
              <a:t>，即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100" b="1" dirty="0">
                <a:latin typeface="Arial" charset="0"/>
              </a:rPr>
              <a:t>                        Ｍ＝（Ｋ</a:t>
            </a:r>
            <a:r>
              <a:rPr lang="zh-CN" altLang="en-US" sz="2100" b="1" dirty="0" smtClean="0">
                <a:latin typeface="Arial" charset="0"/>
              </a:rPr>
              <a:t>，</a:t>
            </a:r>
            <a:r>
              <a:rPr lang="zh-CN" altLang="en-US" sz="2000" b="1" dirty="0"/>
              <a:t>Ｖ</a:t>
            </a:r>
            <a:r>
              <a:rPr lang="zh-CN" altLang="en-US" sz="2000" b="1" baseline="-25000" dirty="0"/>
              <a:t>Ｔ</a:t>
            </a:r>
            <a:r>
              <a:rPr lang="zh-CN" altLang="en-US" sz="2100" b="1" dirty="0" smtClean="0">
                <a:latin typeface="Arial" charset="0"/>
              </a:rPr>
              <a:t>，</a:t>
            </a:r>
            <a:r>
              <a:rPr lang="zh-CN" altLang="en-US" sz="2100" b="1" dirty="0">
                <a:latin typeface="Arial" charset="0"/>
              </a:rPr>
              <a:t>Ｍ，Ｓ，Ｚ）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itchFamily="2" charset="2"/>
              <a:buNone/>
              <a:defRPr/>
            </a:pPr>
            <a:r>
              <a:rPr lang="zh-CN" altLang="en-US" sz="2100" b="1" dirty="0">
                <a:latin typeface="Arial" charset="0"/>
              </a:rPr>
              <a:t>其中：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7258" y="4080130"/>
            <a:ext cx="1798476" cy="70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8238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31B173FE-F971-4909-BB0B-5579D7D521BB}" type="slidenum">
              <a:rPr lang="en-US" altLang="zh-CN"/>
              <a:pPr eaLnBrk="1" hangingPunct="1"/>
              <a:t>6</a:t>
            </a:fld>
            <a:endParaRPr lang="en-US" altLang="zh-CN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706688" y="1773239"/>
            <a:ext cx="8997632" cy="4359275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600" b="1" dirty="0"/>
              <a:t>例     设（ＤＦＡ）Ｍ＝（｛</a:t>
            </a:r>
            <a:r>
              <a:rPr lang="en-US" altLang="zh-CN" sz="2600" b="1" dirty="0"/>
              <a:t>0,1,2,3</a:t>
            </a:r>
            <a:r>
              <a:rPr lang="zh-CN" altLang="en-US" sz="2600" b="1" dirty="0" smtClean="0"/>
              <a:t>｝</a:t>
            </a:r>
            <a:r>
              <a:rPr lang="en-US" altLang="zh-CN" sz="2600" b="1" dirty="0" smtClean="0"/>
              <a:t>,</a:t>
            </a:r>
            <a:r>
              <a:rPr lang="zh-CN" altLang="en-US" sz="2600" b="1" dirty="0" smtClean="0"/>
              <a:t>｛</a:t>
            </a:r>
            <a:r>
              <a:rPr lang="en-US" altLang="zh-CN" sz="2600" b="1" dirty="0" err="1"/>
              <a:t>a,b</a:t>
            </a:r>
            <a:r>
              <a:rPr lang="zh-CN" altLang="en-US" sz="2600" b="1" dirty="0"/>
              <a:t>｝</a:t>
            </a:r>
            <a:r>
              <a:rPr lang="en-US" altLang="zh-CN" sz="2600" b="1" dirty="0"/>
              <a:t>,M,0,</a:t>
            </a:r>
            <a:r>
              <a:rPr lang="zh-CN" altLang="en-US" sz="2600" b="1" dirty="0"/>
              <a:t>｛</a:t>
            </a:r>
            <a:r>
              <a:rPr lang="en-US" altLang="zh-CN" sz="2600" b="1" dirty="0"/>
              <a:t>3</a:t>
            </a:r>
            <a:r>
              <a:rPr lang="zh-CN" altLang="en-US" sz="2600" b="1" dirty="0"/>
              <a:t>｝），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600" b="1" dirty="0"/>
              <a:t>其中   Ｋ＝｛０，１，２，３｝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600" b="1" dirty="0"/>
              <a:t>                Ｖ</a:t>
            </a:r>
            <a:r>
              <a:rPr lang="zh-CN" altLang="en-US" sz="2600" b="1" baseline="-25000" dirty="0"/>
              <a:t>Ｔ</a:t>
            </a:r>
            <a:r>
              <a:rPr lang="zh-CN" altLang="en-US" sz="2600" b="1" dirty="0"/>
              <a:t>＝｛</a:t>
            </a:r>
            <a:r>
              <a:rPr lang="en-US" altLang="zh-CN" sz="2600" b="1" dirty="0" err="1"/>
              <a:t>a,b</a:t>
            </a:r>
            <a:r>
              <a:rPr lang="zh-CN" altLang="en-US" sz="2600" b="1" dirty="0"/>
              <a:t>｝                </a:t>
            </a:r>
            <a:r>
              <a:rPr lang="zh-CN" altLang="en-US" sz="2600" b="1" dirty="0">
                <a:solidFill>
                  <a:schemeClr val="folHlink"/>
                </a:solidFill>
              </a:rPr>
              <a:t>   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600" b="1" dirty="0"/>
              <a:t>                 Ｍ∶ （状态转换函数）  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600" b="1" dirty="0"/>
              <a:t>                  Ｍ（</a:t>
            </a:r>
            <a:r>
              <a:rPr lang="en-US" altLang="zh-CN" sz="2600" b="1" dirty="0"/>
              <a:t>0, a</a:t>
            </a:r>
            <a:r>
              <a:rPr lang="zh-CN" altLang="en-US" sz="2600" b="1" dirty="0"/>
              <a:t>）＝１         Ｍ（</a:t>
            </a:r>
            <a:r>
              <a:rPr lang="en-US" altLang="zh-CN" sz="2600" b="1" dirty="0"/>
              <a:t>0, b</a:t>
            </a:r>
            <a:r>
              <a:rPr lang="zh-CN" altLang="en-US" sz="2600" b="1" dirty="0"/>
              <a:t>）＝２        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600" b="1" dirty="0"/>
              <a:t>                  Ｍ（１</a:t>
            </a:r>
            <a:r>
              <a:rPr lang="en-US" altLang="zh-CN" sz="2600" b="1" dirty="0"/>
              <a:t>,a</a:t>
            </a:r>
            <a:r>
              <a:rPr lang="zh-CN" altLang="en-US" sz="2600" b="1" dirty="0"/>
              <a:t>）＝３        Ｍ（１</a:t>
            </a:r>
            <a:r>
              <a:rPr lang="en-US" altLang="zh-CN" sz="2600" b="1" dirty="0"/>
              <a:t>,b</a:t>
            </a:r>
            <a:r>
              <a:rPr lang="zh-CN" altLang="en-US" sz="2600" b="1" dirty="0"/>
              <a:t>）＝２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600" b="1" dirty="0"/>
              <a:t>                  Ｍ（２</a:t>
            </a:r>
            <a:r>
              <a:rPr lang="en-US" altLang="zh-CN" sz="2600" b="1" dirty="0"/>
              <a:t>,a</a:t>
            </a:r>
            <a:r>
              <a:rPr lang="zh-CN" altLang="en-US" sz="2600" b="1" dirty="0"/>
              <a:t>）＝１        Ｍ（２</a:t>
            </a:r>
            <a:r>
              <a:rPr lang="en-US" altLang="zh-CN" sz="2600" b="1" dirty="0"/>
              <a:t>,b</a:t>
            </a:r>
            <a:r>
              <a:rPr lang="zh-CN" altLang="en-US" sz="2600" b="1" dirty="0"/>
              <a:t>）＝３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600" b="1" dirty="0"/>
              <a:t>                  Ｍ（３</a:t>
            </a:r>
            <a:r>
              <a:rPr lang="en-US" altLang="zh-CN" sz="2600" b="1" dirty="0"/>
              <a:t>,a</a:t>
            </a:r>
            <a:r>
              <a:rPr lang="zh-CN" altLang="en-US" sz="2600" b="1" dirty="0"/>
              <a:t>）＝３         Ｍ（</a:t>
            </a:r>
            <a:r>
              <a:rPr lang="en-US" altLang="zh-CN" sz="2600" b="1" dirty="0"/>
              <a:t>3,b</a:t>
            </a:r>
            <a:r>
              <a:rPr lang="zh-CN" altLang="en-US" sz="2600" b="1" dirty="0"/>
              <a:t>）＝３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600" b="1" dirty="0"/>
              <a:t>                  Ｓ＝０           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600" b="1" dirty="0"/>
              <a:t>                  Ｚ＝｛３｝</a:t>
            </a:r>
            <a:endParaRPr lang="zh-CN" altLang="en-US" sz="2600" b="1" dirty="0">
              <a:solidFill>
                <a:schemeClr val="folHlink"/>
              </a:solidFill>
            </a:endParaRPr>
          </a:p>
          <a:p>
            <a:pPr eaLnBrk="1" hangingPunct="1">
              <a:lnSpc>
                <a:spcPct val="90000"/>
              </a:lnSpc>
            </a:pPr>
            <a:endParaRPr lang="en-US" altLang="zh-CN" sz="2000" b="1" dirty="0"/>
          </a:p>
        </p:txBody>
      </p:sp>
      <p:sp>
        <p:nvSpPr>
          <p:cNvPr id="189448" name="AutoShape 8"/>
          <p:cNvSpPr>
            <a:spLocks noChangeArrowheads="1"/>
          </p:cNvSpPr>
          <p:nvPr/>
        </p:nvSpPr>
        <p:spPr bwMode="auto">
          <a:xfrm>
            <a:off x="6780466" y="404813"/>
            <a:ext cx="3180397" cy="1008063"/>
          </a:xfrm>
          <a:prstGeom prst="wedgeRectCallout">
            <a:avLst>
              <a:gd name="adj1" fmla="val -48046"/>
              <a:gd name="adj2" fmla="val 70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/>
              <a:t>Ｋ是状态有穷的非空集合，Ｋ中每一个元素是一个状态</a:t>
            </a:r>
          </a:p>
        </p:txBody>
      </p:sp>
      <p:sp>
        <p:nvSpPr>
          <p:cNvPr id="189449" name="AutoShape 9"/>
          <p:cNvSpPr>
            <a:spLocks noChangeArrowheads="1"/>
          </p:cNvSpPr>
          <p:nvPr/>
        </p:nvSpPr>
        <p:spPr bwMode="auto">
          <a:xfrm>
            <a:off x="3143250" y="1"/>
            <a:ext cx="3168650" cy="1412875"/>
          </a:xfrm>
          <a:prstGeom prst="wedgeEllipseCallout">
            <a:avLst>
              <a:gd name="adj1" fmla="val 95042"/>
              <a:gd name="adj2" fmla="val 7483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b="1" dirty="0"/>
              <a:t>Ｖ</a:t>
            </a:r>
            <a:r>
              <a:rPr lang="zh-CN" altLang="en-US" b="1" baseline="-25000" dirty="0"/>
              <a:t>Ｔ</a:t>
            </a:r>
            <a:r>
              <a:rPr lang="zh-CN" altLang="en-US" b="1" dirty="0"/>
              <a:t>是一个有穷输入字母表，Ｖ</a:t>
            </a:r>
            <a:r>
              <a:rPr lang="zh-CN" altLang="en-US" b="1" baseline="-25000" dirty="0"/>
              <a:t>Ｔ</a:t>
            </a:r>
            <a:r>
              <a:rPr lang="zh-CN" altLang="en-US" b="1" dirty="0"/>
              <a:t>中的每一个元素称为输入字符</a:t>
            </a:r>
          </a:p>
        </p:txBody>
      </p:sp>
      <p:sp>
        <p:nvSpPr>
          <p:cNvPr id="189450" name="AutoShape 10"/>
          <p:cNvSpPr>
            <a:spLocks/>
          </p:cNvSpPr>
          <p:nvPr/>
        </p:nvSpPr>
        <p:spPr bwMode="auto">
          <a:xfrm>
            <a:off x="982662" y="3587750"/>
            <a:ext cx="2160588" cy="2951162"/>
          </a:xfrm>
          <a:prstGeom prst="borderCallout3">
            <a:avLst>
              <a:gd name="adj1" fmla="val 3875"/>
              <a:gd name="adj2" fmla="val -3528"/>
              <a:gd name="adj3" fmla="val 3875"/>
              <a:gd name="adj4" fmla="val -11389"/>
              <a:gd name="adj5" fmla="val -2046"/>
              <a:gd name="adj6" fmla="val -11389"/>
              <a:gd name="adj7" fmla="val -7046"/>
              <a:gd name="adj8" fmla="val 12270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b="1" dirty="0"/>
              <a:t>Ｍ是Ｋ</a:t>
            </a:r>
            <a:r>
              <a:rPr lang="en-US" altLang="zh-CN" b="1" dirty="0"/>
              <a:t>×</a:t>
            </a:r>
            <a:r>
              <a:rPr lang="zh-CN" altLang="en-US" b="1" dirty="0"/>
              <a:t>ＶＴ到Ｋ的</a:t>
            </a:r>
            <a:r>
              <a:rPr lang="zh-CN" altLang="en-US" b="1" dirty="0">
                <a:solidFill>
                  <a:srgbClr val="FFC000"/>
                </a:solidFill>
              </a:rPr>
              <a:t>单值</a:t>
            </a:r>
            <a:r>
              <a:rPr lang="zh-CN" altLang="en-US" b="1" dirty="0"/>
              <a:t>映射                        Ｍ</a:t>
            </a:r>
            <a:r>
              <a:rPr lang="en-US" altLang="zh-CN" b="1" dirty="0"/>
              <a:t>(q ,a)=p</a:t>
            </a:r>
          </a:p>
          <a:p>
            <a:pPr eaLnBrk="1" hangingPunct="1"/>
            <a:r>
              <a:rPr lang="en-US" altLang="zh-CN" b="1" dirty="0"/>
              <a:t>     </a:t>
            </a:r>
            <a:r>
              <a:rPr lang="zh-CN" altLang="en-US" b="1" dirty="0"/>
              <a:t>它表示：当前状态为</a:t>
            </a:r>
            <a:r>
              <a:rPr lang="en-US" altLang="zh-CN" b="1" dirty="0"/>
              <a:t>q</a:t>
            </a:r>
            <a:r>
              <a:rPr lang="zh-CN" altLang="en-US" b="1" dirty="0"/>
              <a:t>，输入字符为</a:t>
            </a:r>
            <a:r>
              <a:rPr lang="en-US" altLang="zh-CN" b="1" dirty="0"/>
              <a:t>a</a:t>
            </a:r>
            <a:r>
              <a:rPr lang="zh-CN" altLang="en-US" b="1" dirty="0"/>
              <a:t>时，将转到下一状态</a:t>
            </a:r>
            <a:r>
              <a:rPr lang="en-US" altLang="zh-CN" b="1" dirty="0"/>
              <a:t>p, p</a:t>
            </a:r>
            <a:r>
              <a:rPr lang="zh-CN" altLang="en-US" b="1" dirty="0"/>
              <a:t>是</a:t>
            </a:r>
            <a:r>
              <a:rPr lang="en-US" altLang="zh-CN" b="1" dirty="0"/>
              <a:t>q</a:t>
            </a:r>
            <a:r>
              <a:rPr lang="zh-CN" altLang="en-US" b="1" dirty="0"/>
              <a:t>的  一个后继状态。</a:t>
            </a:r>
          </a:p>
        </p:txBody>
      </p:sp>
    </p:spTree>
    <p:extLst>
      <p:ext uri="{BB962C8B-B14F-4D97-AF65-F5344CB8AC3E}">
        <p14:creationId xmlns:p14="http://schemas.microsoft.com/office/powerpoint/2010/main" val="19821055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448" grpId="0" animBg="1"/>
      <p:bldP spid="189448" grpId="1" animBg="1"/>
      <p:bldP spid="189449" grpId="0" animBg="1"/>
      <p:bldP spid="189449" grpId="1" animBg="1"/>
      <p:bldP spid="18945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BFCAE35-F4E9-4055-B43B-B93DB23A6011}" type="slidenum">
              <a:rPr lang="en-US" altLang="zh-CN"/>
              <a:pPr eaLnBrk="1" hangingPunct="1"/>
              <a:t>7</a:t>
            </a:fld>
            <a:endParaRPr lang="en-US" altLang="zh-CN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17987" y="599737"/>
            <a:ext cx="9933877" cy="2592387"/>
          </a:xfrm>
        </p:spPr>
        <p:txBody>
          <a:bodyPr>
            <a:normAutofit fontScale="25000" lnSpcReduction="20000"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zh-CN" sz="2000" dirty="0"/>
              <a:t> </a:t>
            </a:r>
            <a:r>
              <a:rPr lang="zh-CN" altLang="en-US" sz="11200" b="1" dirty="0">
                <a:solidFill>
                  <a:srgbClr val="011893"/>
                </a:solidFill>
              </a:rPr>
              <a:t>（</a:t>
            </a:r>
            <a:r>
              <a:rPr lang="en-US" altLang="zh-CN" sz="11200" b="1" dirty="0">
                <a:solidFill>
                  <a:srgbClr val="011893"/>
                </a:solidFill>
              </a:rPr>
              <a:t>3</a:t>
            </a:r>
            <a:r>
              <a:rPr lang="zh-CN" altLang="en-US" sz="11200" b="1" dirty="0">
                <a:solidFill>
                  <a:srgbClr val="011893"/>
                </a:solidFill>
              </a:rPr>
              <a:t>） （ＤＦＡ）Ｍ状态转换图及状态转换矩阵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u"/>
            </a:pPr>
            <a:r>
              <a:rPr lang="en-US" altLang="zh-CN" sz="11200" b="1" dirty="0">
                <a:solidFill>
                  <a:srgbClr val="011893"/>
                </a:solidFill>
              </a:rPr>
              <a:t>1) </a:t>
            </a:r>
            <a:r>
              <a:rPr lang="zh-CN" altLang="en-US" sz="11200" b="1" dirty="0">
                <a:solidFill>
                  <a:srgbClr val="011893"/>
                </a:solidFill>
              </a:rPr>
              <a:t>状态转换图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sz="5100" b="1" dirty="0" smtClean="0"/>
              <a:t>       </a:t>
            </a:r>
            <a:r>
              <a:rPr lang="zh-CN" altLang="en-US" sz="9600" b="1" dirty="0" smtClean="0"/>
              <a:t>一</a:t>
            </a:r>
            <a:r>
              <a:rPr lang="zh-CN" altLang="en-US" sz="9600" b="1" dirty="0"/>
              <a:t>个有穷自动机ＤＦＡ可唯一表示一张确定的状态转换图。假定一</a:t>
            </a:r>
            <a:r>
              <a:rPr lang="zh-CN" altLang="en-US" sz="9600" b="1" dirty="0" smtClean="0"/>
              <a:t>个（</a:t>
            </a:r>
            <a:r>
              <a:rPr lang="zh-CN" altLang="en-US" sz="9600" b="1" dirty="0"/>
              <a:t>ＤＦＡ）</a:t>
            </a:r>
            <a:r>
              <a:rPr lang="zh-CN" altLang="en-US" sz="9600" b="1" dirty="0" smtClean="0"/>
              <a:t>Ｍ有</a:t>
            </a:r>
            <a:r>
              <a:rPr lang="en-US" altLang="zh-CN" sz="9600" b="1" dirty="0">
                <a:solidFill>
                  <a:srgbClr val="011893"/>
                </a:solidFill>
              </a:rPr>
              <a:t>m</a:t>
            </a:r>
            <a:r>
              <a:rPr lang="zh-CN" altLang="en-US" sz="9600" b="1" dirty="0"/>
              <a:t>个状态和</a:t>
            </a:r>
            <a:r>
              <a:rPr lang="en-US" altLang="zh-CN" sz="9600" b="1" dirty="0">
                <a:solidFill>
                  <a:srgbClr val="011893"/>
                </a:solidFill>
              </a:rPr>
              <a:t>n</a:t>
            </a:r>
            <a:r>
              <a:rPr lang="zh-CN" altLang="en-US" sz="9600" b="1" dirty="0"/>
              <a:t>个输入字符，则它的状态转换图含有</a:t>
            </a:r>
            <a:r>
              <a:rPr lang="en-US" altLang="zh-CN" sz="9600" b="1" dirty="0"/>
              <a:t>m</a:t>
            </a:r>
            <a:r>
              <a:rPr lang="zh-CN" altLang="en-US" sz="9600" b="1" dirty="0" smtClean="0"/>
              <a:t>个状态</a:t>
            </a:r>
            <a:r>
              <a:rPr lang="zh-CN" altLang="en-US" sz="9600" b="1" dirty="0"/>
              <a:t>结，</a:t>
            </a:r>
            <a:r>
              <a:rPr lang="zh-CN" altLang="en-US" sz="9600" b="1" dirty="0">
                <a:solidFill>
                  <a:srgbClr val="011893"/>
                </a:solidFill>
              </a:rPr>
              <a:t>每个结点最多有</a:t>
            </a:r>
            <a:r>
              <a:rPr lang="en-US" altLang="zh-CN" sz="9600" b="1" dirty="0">
                <a:solidFill>
                  <a:srgbClr val="011893"/>
                </a:solidFill>
              </a:rPr>
              <a:t>n</a:t>
            </a:r>
            <a:r>
              <a:rPr lang="zh-CN" altLang="en-US" sz="9600" b="1" dirty="0">
                <a:solidFill>
                  <a:srgbClr val="011893"/>
                </a:solidFill>
              </a:rPr>
              <a:t>条</a:t>
            </a:r>
            <a:r>
              <a:rPr lang="zh-CN" altLang="en-US" sz="9600" b="1" dirty="0" smtClean="0">
                <a:solidFill>
                  <a:srgbClr val="011893"/>
                </a:solidFill>
              </a:rPr>
              <a:t>箭弧</a:t>
            </a:r>
            <a:r>
              <a:rPr lang="zh-CN" altLang="en-US" sz="9600" b="1" dirty="0">
                <a:solidFill>
                  <a:srgbClr val="011893"/>
                </a:solidFill>
              </a:rPr>
              <a:t>和别的状态结连接</a:t>
            </a:r>
            <a:r>
              <a:rPr lang="zh-CN" altLang="en-US" sz="9600" b="1" dirty="0"/>
              <a:t>，每条弧用Ｖ</a:t>
            </a:r>
            <a:r>
              <a:rPr lang="zh-CN" altLang="en-US" sz="9600" b="1" baseline="-25000" dirty="0"/>
              <a:t>Ｔ</a:t>
            </a:r>
            <a:r>
              <a:rPr lang="zh-CN" altLang="en-US" sz="9600" b="1" dirty="0" smtClean="0"/>
              <a:t>中一</a:t>
            </a:r>
            <a:r>
              <a:rPr lang="zh-CN" altLang="en-US" sz="9600" b="1" dirty="0"/>
              <a:t>个输入字符作标记，整个图含有唯一的一个初态和若干个终态结 。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zh-CN" altLang="en-US" sz="9600" b="1" dirty="0"/>
              <a:t>    为此我们可以作出上例的状态转换图，如下图</a:t>
            </a:r>
            <a:endParaRPr lang="zh-CN" altLang="en-US" sz="9600" b="1" dirty="0">
              <a:solidFill>
                <a:schemeClr val="hlink"/>
              </a:solidFill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zh-CN" altLang="en-US" sz="2000" b="1" dirty="0"/>
              <a:t>    </a:t>
            </a:r>
          </a:p>
        </p:txBody>
      </p:sp>
      <p:sp>
        <p:nvSpPr>
          <p:cNvPr id="9220" name="Oval 5"/>
          <p:cNvSpPr>
            <a:spLocks noChangeArrowheads="1"/>
          </p:cNvSpPr>
          <p:nvPr/>
        </p:nvSpPr>
        <p:spPr bwMode="auto">
          <a:xfrm>
            <a:off x="6959600" y="4797425"/>
            <a:ext cx="503238" cy="50323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b="1"/>
          </a:p>
        </p:txBody>
      </p:sp>
      <p:grpSp>
        <p:nvGrpSpPr>
          <p:cNvPr id="9221" name="Group 32"/>
          <p:cNvGrpSpPr>
            <a:grpSpLocks/>
          </p:cNvGrpSpPr>
          <p:nvPr/>
        </p:nvGrpSpPr>
        <p:grpSpPr bwMode="auto">
          <a:xfrm>
            <a:off x="3503614" y="4090988"/>
            <a:ext cx="5329237" cy="1803400"/>
            <a:chOff x="1247" y="2577"/>
            <a:chExt cx="3357" cy="1136"/>
          </a:xfrm>
        </p:grpSpPr>
        <p:sp>
          <p:nvSpPr>
            <p:cNvPr id="190470" name="Oval 6"/>
            <p:cNvSpPr>
              <a:spLocks noChangeArrowheads="1"/>
            </p:cNvSpPr>
            <p:nvPr/>
          </p:nvSpPr>
          <p:spPr bwMode="auto">
            <a:xfrm>
              <a:off x="1739" y="3068"/>
              <a:ext cx="227" cy="22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marL="342900" indent="-342900" algn="ctr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en-US" altLang="zh-CN" sz="1600" b="1">
                  <a:latin typeface="宋体" pitchFamily="2" charset="-122"/>
                </a:rPr>
                <a:t>0</a:t>
              </a:r>
              <a:endParaRPr lang="en-US" altLang="zh-CN" sz="1600" b="1" baseline="-25000">
                <a:latin typeface="宋体" pitchFamily="2" charset="-122"/>
              </a:endParaRPr>
            </a:p>
          </p:txBody>
        </p:sp>
        <p:sp>
          <p:nvSpPr>
            <p:cNvPr id="190471" name="Oval 7"/>
            <p:cNvSpPr>
              <a:spLocks noChangeArrowheads="1"/>
            </p:cNvSpPr>
            <p:nvPr/>
          </p:nvSpPr>
          <p:spPr bwMode="auto">
            <a:xfrm>
              <a:off x="2555" y="2659"/>
              <a:ext cx="227" cy="22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marL="342900" indent="-342900" algn="ctr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en-US" altLang="zh-CN" sz="1600" b="1">
                  <a:latin typeface="宋体" pitchFamily="2" charset="-122"/>
                </a:rPr>
                <a:t>1</a:t>
              </a:r>
              <a:endParaRPr lang="en-US" altLang="zh-CN" sz="1600" b="1" baseline="-25000">
                <a:latin typeface="宋体" pitchFamily="2" charset="-122"/>
              </a:endParaRPr>
            </a:p>
          </p:txBody>
        </p:sp>
        <p:sp>
          <p:nvSpPr>
            <p:cNvPr id="190472" name="Oval 8"/>
            <p:cNvSpPr>
              <a:spLocks noChangeArrowheads="1"/>
            </p:cNvSpPr>
            <p:nvPr/>
          </p:nvSpPr>
          <p:spPr bwMode="auto">
            <a:xfrm>
              <a:off x="2555" y="3431"/>
              <a:ext cx="227" cy="22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marL="342900" indent="-342900" algn="ctr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en-US" altLang="zh-CN" sz="1600" b="1">
                  <a:latin typeface="宋体" pitchFamily="2" charset="-122"/>
                </a:rPr>
                <a:t>2</a:t>
              </a:r>
              <a:endParaRPr lang="en-US" altLang="zh-CN" sz="1600" b="1" baseline="-25000">
                <a:latin typeface="宋体" pitchFamily="2" charset="-122"/>
              </a:endParaRPr>
            </a:p>
          </p:txBody>
        </p:sp>
        <p:sp>
          <p:nvSpPr>
            <p:cNvPr id="190473" name="Oval 9"/>
            <p:cNvSpPr>
              <a:spLocks noChangeArrowheads="1"/>
            </p:cNvSpPr>
            <p:nvPr/>
          </p:nvSpPr>
          <p:spPr bwMode="auto">
            <a:xfrm>
              <a:off x="3469" y="3067"/>
              <a:ext cx="227" cy="22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marL="342900" indent="-342900" algn="ctr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en-US" altLang="zh-CN" sz="1600" b="1">
                  <a:latin typeface="宋体" pitchFamily="2" charset="-122"/>
                </a:rPr>
                <a:t>3</a:t>
              </a:r>
              <a:endParaRPr lang="en-US" altLang="zh-CN" sz="1600" b="1" baseline="-25000">
                <a:latin typeface="宋体" pitchFamily="2" charset="-122"/>
              </a:endParaRPr>
            </a:p>
          </p:txBody>
        </p:sp>
        <p:sp>
          <p:nvSpPr>
            <p:cNvPr id="9227" name="Freeform 11"/>
            <p:cNvSpPr>
              <a:spLocks/>
            </p:cNvSpPr>
            <p:nvPr/>
          </p:nvSpPr>
          <p:spPr bwMode="auto">
            <a:xfrm>
              <a:off x="1875" y="2743"/>
              <a:ext cx="680" cy="325"/>
            </a:xfrm>
            <a:custGeom>
              <a:avLst/>
              <a:gdLst>
                <a:gd name="T0" fmla="*/ 0 w 680"/>
                <a:gd name="T1" fmla="*/ 325 h 325"/>
                <a:gd name="T2" fmla="*/ 227 w 680"/>
                <a:gd name="T3" fmla="*/ 53 h 325"/>
                <a:gd name="T4" fmla="*/ 680 w 680"/>
                <a:gd name="T5" fmla="*/ 7 h 325"/>
                <a:gd name="T6" fmla="*/ 0 60000 65536"/>
                <a:gd name="T7" fmla="*/ 0 60000 65536"/>
                <a:gd name="T8" fmla="*/ 0 60000 65536"/>
                <a:gd name="T9" fmla="*/ 0 w 680"/>
                <a:gd name="T10" fmla="*/ 0 h 325"/>
                <a:gd name="T11" fmla="*/ 680 w 680"/>
                <a:gd name="T12" fmla="*/ 325 h 3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80" h="325">
                  <a:moveTo>
                    <a:pt x="0" y="325"/>
                  </a:moveTo>
                  <a:cubicBezTo>
                    <a:pt x="57" y="215"/>
                    <a:pt x="114" y="106"/>
                    <a:pt x="227" y="53"/>
                  </a:cubicBezTo>
                  <a:cubicBezTo>
                    <a:pt x="340" y="0"/>
                    <a:pt x="510" y="3"/>
                    <a:pt x="680" y="7"/>
                  </a:cubicBez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CN" altLang="en-US" b="1"/>
            </a:p>
          </p:txBody>
        </p:sp>
        <p:sp>
          <p:nvSpPr>
            <p:cNvPr id="9228" name="Freeform 12"/>
            <p:cNvSpPr>
              <a:spLocks/>
            </p:cNvSpPr>
            <p:nvPr/>
          </p:nvSpPr>
          <p:spPr bwMode="auto">
            <a:xfrm flipV="1">
              <a:off x="1875" y="3302"/>
              <a:ext cx="680" cy="265"/>
            </a:xfrm>
            <a:custGeom>
              <a:avLst/>
              <a:gdLst>
                <a:gd name="T0" fmla="*/ 0 w 680"/>
                <a:gd name="T1" fmla="*/ 265 h 325"/>
                <a:gd name="T2" fmla="*/ 227 w 680"/>
                <a:gd name="T3" fmla="*/ 43 h 325"/>
                <a:gd name="T4" fmla="*/ 680 w 680"/>
                <a:gd name="T5" fmla="*/ 6 h 325"/>
                <a:gd name="T6" fmla="*/ 0 60000 65536"/>
                <a:gd name="T7" fmla="*/ 0 60000 65536"/>
                <a:gd name="T8" fmla="*/ 0 60000 65536"/>
                <a:gd name="T9" fmla="*/ 0 w 680"/>
                <a:gd name="T10" fmla="*/ 0 h 325"/>
                <a:gd name="T11" fmla="*/ 680 w 680"/>
                <a:gd name="T12" fmla="*/ 325 h 3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680" h="325">
                  <a:moveTo>
                    <a:pt x="0" y="325"/>
                  </a:moveTo>
                  <a:cubicBezTo>
                    <a:pt x="57" y="215"/>
                    <a:pt x="114" y="106"/>
                    <a:pt x="227" y="53"/>
                  </a:cubicBezTo>
                  <a:cubicBezTo>
                    <a:pt x="340" y="0"/>
                    <a:pt x="510" y="3"/>
                    <a:pt x="680" y="7"/>
                  </a:cubicBez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CN" altLang="en-US" b="1"/>
            </a:p>
          </p:txBody>
        </p:sp>
        <p:sp>
          <p:nvSpPr>
            <p:cNvPr id="9229" name="Freeform 13"/>
            <p:cNvSpPr>
              <a:spLocks/>
            </p:cNvSpPr>
            <p:nvPr/>
          </p:nvSpPr>
          <p:spPr bwMode="auto">
            <a:xfrm>
              <a:off x="2782" y="2712"/>
              <a:ext cx="688" cy="355"/>
            </a:xfrm>
            <a:custGeom>
              <a:avLst/>
              <a:gdLst>
                <a:gd name="T0" fmla="*/ 0 w 817"/>
                <a:gd name="T1" fmla="*/ 51 h 265"/>
                <a:gd name="T2" fmla="*/ 382 w 817"/>
                <a:gd name="T3" fmla="*/ 51 h 265"/>
                <a:gd name="T4" fmla="*/ 688 w 817"/>
                <a:gd name="T5" fmla="*/ 355 h 265"/>
                <a:gd name="T6" fmla="*/ 0 60000 65536"/>
                <a:gd name="T7" fmla="*/ 0 60000 65536"/>
                <a:gd name="T8" fmla="*/ 0 60000 65536"/>
                <a:gd name="T9" fmla="*/ 0 w 817"/>
                <a:gd name="T10" fmla="*/ 0 h 265"/>
                <a:gd name="T11" fmla="*/ 817 w 817"/>
                <a:gd name="T12" fmla="*/ 265 h 26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17" h="265">
                  <a:moveTo>
                    <a:pt x="0" y="38"/>
                  </a:moveTo>
                  <a:cubicBezTo>
                    <a:pt x="159" y="19"/>
                    <a:pt x="318" y="0"/>
                    <a:pt x="454" y="38"/>
                  </a:cubicBezTo>
                  <a:cubicBezTo>
                    <a:pt x="590" y="76"/>
                    <a:pt x="703" y="170"/>
                    <a:pt x="817" y="265"/>
                  </a:cubicBez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CN" altLang="en-US" b="1"/>
            </a:p>
          </p:txBody>
        </p:sp>
        <p:sp>
          <p:nvSpPr>
            <p:cNvPr id="190481" name="Text Box 17"/>
            <p:cNvSpPr txBox="1">
              <a:spLocks noChangeArrowheads="1"/>
            </p:cNvSpPr>
            <p:nvPr/>
          </p:nvSpPr>
          <p:spPr bwMode="auto">
            <a:xfrm>
              <a:off x="2101" y="2623"/>
              <a:ext cx="273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marL="342900" indent="-3429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1400" b="1">
                  <a:latin typeface="宋体" panose="02010600030101010101" pitchFamily="2" charset="-122"/>
                </a:rPr>
                <a:t>a</a:t>
              </a:r>
            </a:p>
          </p:txBody>
        </p:sp>
        <p:sp>
          <p:nvSpPr>
            <p:cNvPr id="190482" name="Text Box 18"/>
            <p:cNvSpPr txBox="1">
              <a:spLocks noChangeArrowheads="1"/>
            </p:cNvSpPr>
            <p:nvPr/>
          </p:nvSpPr>
          <p:spPr bwMode="auto">
            <a:xfrm>
              <a:off x="2146" y="3521"/>
              <a:ext cx="273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marL="342900" indent="-3429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1400" b="1">
                  <a:latin typeface="宋体" panose="02010600030101010101" pitchFamily="2" charset="-122"/>
                </a:rPr>
                <a:t>b</a:t>
              </a:r>
            </a:p>
          </p:txBody>
        </p:sp>
        <p:sp>
          <p:nvSpPr>
            <p:cNvPr id="190483" name="Text Box 19"/>
            <p:cNvSpPr txBox="1">
              <a:spLocks noChangeArrowheads="1"/>
            </p:cNvSpPr>
            <p:nvPr/>
          </p:nvSpPr>
          <p:spPr bwMode="auto">
            <a:xfrm>
              <a:off x="3099" y="2577"/>
              <a:ext cx="273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marL="342900" indent="-3429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1400" b="1" dirty="0">
                  <a:latin typeface="宋体" panose="02010600030101010101" pitchFamily="2" charset="-122"/>
                </a:rPr>
                <a:t>a</a:t>
              </a:r>
            </a:p>
          </p:txBody>
        </p:sp>
        <p:sp>
          <p:nvSpPr>
            <p:cNvPr id="190484" name="Text Box 20"/>
            <p:cNvSpPr txBox="1">
              <a:spLocks noChangeArrowheads="1"/>
            </p:cNvSpPr>
            <p:nvPr/>
          </p:nvSpPr>
          <p:spPr bwMode="auto">
            <a:xfrm>
              <a:off x="3144" y="3521"/>
              <a:ext cx="273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marL="342900" indent="-3429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1400" b="1">
                  <a:latin typeface="宋体" panose="02010600030101010101" pitchFamily="2" charset="-122"/>
                </a:rPr>
                <a:t>b</a:t>
              </a:r>
            </a:p>
          </p:txBody>
        </p:sp>
        <p:sp>
          <p:nvSpPr>
            <p:cNvPr id="9234" name="Freeform 21"/>
            <p:cNvSpPr>
              <a:spLocks/>
            </p:cNvSpPr>
            <p:nvPr/>
          </p:nvSpPr>
          <p:spPr bwMode="auto">
            <a:xfrm rot="3688383">
              <a:off x="3776" y="2988"/>
              <a:ext cx="317" cy="386"/>
            </a:xfrm>
            <a:custGeom>
              <a:avLst/>
              <a:gdLst>
                <a:gd name="T0" fmla="*/ 30 w 317"/>
                <a:gd name="T1" fmla="*/ 341 h 386"/>
                <a:gd name="T2" fmla="*/ 30 w 317"/>
                <a:gd name="T3" fmla="*/ 69 h 386"/>
                <a:gd name="T4" fmla="*/ 211 w 317"/>
                <a:gd name="T5" fmla="*/ 23 h 386"/>
                <a:gd name="T6" fmla="*/ 302 w 317"/>
                <a:gd name="T7" fmla="*/ 205 h 386"/>
                <a:gd name="T8" fmla="*/ 121 w 317"/>
                <a:gd name="T9" fmla="*/ 386 h 38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17"/>
                <a:gd name="T16" fmla="*/ 0 h 386"/>
                <a:gd name="T17" fmla="*/ 317 w 317"/>
                <a:gd name="T18" fmla="*/ 386 h 38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17" h="386">
                  <a:moveTo>
                    <a:pt x="30" y="341"/>
                  </a:moveTo>
                  <a:cubicBezTo>
                    <a:pt x="15" y="231"/>
                    <a:pt x="0" y="122"/>
                    <a:pt x="30" y="69"/>
                  </a:cubicBezTo>
                  <a:cubicBezTo>
                    <a:pt x="60" y="16"/>
                    <a:pt x="166" y="0"/>
                    <a:pt x="211" y="23"/>
                  </a:cubicBezTo>
                  <a:cubicBezTo>
                    <a:pt x="256" y="46"/>
                    <a:pt x="317" y="145"/>
                    <a:pt x="302" y="205"/>
                  </a:cubicBezTo>
                  <a:cubicBezTo>
                    <a:pt x="287" y="265"/>
                    <a:pt x="204" y="325"/>
                    <a:pt x="121" y="386"/>
                  </a:cubicBez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CN" altLang="en-US" b="1"/>
            </a:p>
          </p:txBody>
        </p:sp>
        <p:sp>
          <p:nvSpPr>
            <p:cNvPr id="190486" name="Text Box 22"/>
            <p:cNvSpPr txBox="1">
              <a:spLocks noChangeArrowheads="1"/>
            </p:cNvSpPr>
            <p:nvPr/>
          </p:nvSpPr>
          <p:spPr bwMode="auto">
            <a:xfrm>
              <a:off x="4150" y="3067"/>
              <a:ext cx="45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marL="342900" indent="-342900" algn="just">
                <a:spcBef>
                  <a:spcPct val="50000"/>
                </a:spcBef>
                <a:buClr>
                  <a:schemeClr val="folHlink"/>
                </a:buClr>
                <a:buSzPct val="60000"/>
                <a:defRPr/>
              </a:pPr>
              <a:r>
                <a:rPr lang="en-US" altLang="zh-CN" sz="1400" b="1">
                  <a:latin typeface="宋体" pitchFamily="2" charset="-122"/>
                </a:rPr>
                <a:t>a,b</a:t>
              </a:r>
            </a:p>
          </p:txBody>
        </p:sp>
        <p:sp>
          <p:nvSpPr>
            <p:cNvPr id="9236" name="Freeform 25"/>
            <p:cNvSpPr>
              <a:spLocks/>
            </p:cNvSpPr>
            <p:nvPr/>
          </p:nvSpPr>
          <p:spPr bwMode="auto">
            <a:xfrm flipV="1">
              <a:off x="2789" y="3294"/>
              <a:ext cx="688" cy="272"/>
            </a:xfrm>
            <a:custGeom>
              <a:avLst/>
              <a:gdLst>
                <a:gd name="T0" fmla="*/ 0 w 817"/>
                <a:gd name="T1" fmla="*/ 39 h 265"/>
                <a:gd name="T2" fmla="*/ 382 w 817"/>
                <a:gd name="T3" fmla="*/ 39 h 265"/>
                <a:gd name="T4" fmla="*/ 688 w 817"/>
                <a:gd name="T5" fmla="*/ 272 h 265"/>
                <a:gd name="T6" fmla="*/ 0 60000 65536"/>
                <a:gd name="T7" fmla="*/ 0 60000 65536"/>
                <a:gd name="T8" fmla="*/ 0 60000 65536"/>
                <a:gd name="T9" fmla="*/ 0 w 817"/>
                <a:gd name="T10" fmla="*/ 0 h 265"/>
                <a:gd name="T11" fmla="*/ 817 w 817"/>
                <a:gd name="T12" fmla="*/ 265 h 26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17" h="265">
                  <a:moveTo>
                    <a:pt x="0" y="38"/>
                  </a:moveTo>
                  <a:cubicBezTo>
                    <a:pt x="159" y="19"/>
                    <a:pt x="318" y="0"/>
                    <a:pt x="454" y="38"/>
                  </a:cubicBezTo>
                  <a:cubicBezTo>
                    <a:pt x="590" y="76"/>
                    <a:pt x="703" y="170"/>
                    <a:pt x="817" y="265"/>
                  </a:cubicBez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CN" altLang="en-US" b="1"/>
            </a:p>
          </p:txBody>
        </p:sp>
        <p:sp>
          <p:nvSpPr>
            <p:cNvPr id="9237" name="Freeform 26"/>
            <p:cNvSpPr>
              <a:spLocks/>
            </p:cNvSpPr>
            <p:nvPr/>
          </p:nvSpPr>
          <p:spPr bwMode="auto">
            <a:xfrm>
              <a:off x="2517" y="2886"/>
              <a:ext cx="91" cy="544"/>
            </a:xfrm>
            <a:custGeom>
              <a:avLst/>
              <a:gdLst>
                <a:gd name="T0" fmla="*/ 91 w 91"/>
                <a:gd name="T1" fmla="*/ 0 h 544"/>
                <a:gd name="T2" fmla="*/ 0 w 91"/>
                <a:gd name="T3" fmla="*/ 317 h 544"/>
                <a:gd name="T4" fmla="*/ 91 w 91"/>
                <a:gd name="T5" fmla="*/ 544 h 544"/>
                <a:gd name="T6" fmla="*/ 0 60000 65536"/>
                <a:gd name="T7" fmla="*/ 0 60000 65536"/>
                <a:gd name="T8" fmla="*/ 0 60000 65536"/>
                <a:gd name="T9" fmla="*/ 0 w 91"/>
                <a:gd name="T10" fmla="*/ 0 h 544"/>
                <a:gd name="T11" fmla="*/ 91 w 91"/>
                <a:gd name="T12" fmla="*/ 544 h 54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1" h="544">
                  <a:moveTo>
                    <a:pt x="91" y="0"/>
                  </a:moveTo>
                  <a:cubicBezTo>
                    <a:pt x="45" y="113"/>
                    <a:pt x="0" y="226"/>
                    <a:pt x="0" y="317"/>
                  </a:cubicBezTo>
                  <a:cubicBezTo>
                    <a:pt x="0" y="408"/>
                    <a:pt x="45" y="476"/>
                    <a:pt x="91" y="544"/>
                  </a:cubicBez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CN" altLang="en-US" b="1"/>
            </a:p>
          </p:txBody>
        </p:sp>
        <p:sp>
          <p:nvSpPr>
            <p:cNvPr id="9238" name="Freeform 27"/>
            <p:cNvSpPr>
              <a:spLocks/>
            </p:cNvSpPr>
            <p:nvPr/>
          </p:nvSpPr>
          <p:spPr bwMode="auto">
            <a:xfrm flipH="1" flipV="1">
              <a:off x="2699" y="2886"/>
              <a:ext cx="136" cy="544"/>
            </a:xfrm>
            <a:custGeom>
              <a:avLst/>
              <a:gdLst>
                <a:gd name="T0" fmla="*/ 136 w 91"/>
                <a:gd name="T1" fmla="*/ 0 h 544"/>
                <a:gd name="T2" fmla="*/ 0 w 91"/>
                <a:gd name="T3" fmla="*/ 317 h 544"/>
                <a:gd name="T4" fmla="*/ 136 w 91"/>
                <a:gd name="T5" fmla="*/ 544 h 544"/>
                <a:gd name="T6" fmla="*/ 0 60000 65536"/>
                <a:gd name="T7" fmla="*/ 0 60000 65536"/>
                <a:gd name="T8" fmla="*/ 0 60000 65536"/>
                <a:gd name="T9" fmla="*/ 0 w 91"/>
                <a:gd name="T10" fmla="*/ 0 h 544"/>
                <a:gd name="T11" fmla="*/ 91 w 91"/>
                <a:gd name="T12" fmla="*/ 544 h 54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1" h="544">
                  <a:moveTo>
                    <a:pt x="91" y="0"/>
                  </a:moveTo>
                  <a:cubicBezTo>
                    <a:pt x="45" y="113"/>
                    <a:pt x="0" y="226"/>
                    <a:pt x="0" y="317"/>
                  </a:cubicBezTo>
                  <a:cubicBezTo>
                    <a:pt x="0" y="408"/>
                    <a:pt x="45" y="476"/>
                    <a:pt x="91" y="544"/>
                  </a:cubicBez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CN" altLang="en-US" b="1"/>
            </a:p>
          </p:txBody>
        </p:sp>
        <p:sp>
          <p:nvSpPr>
            <p:cNvPr id="190492" name="Text Box 28"/>
            <p:cNvSpPr txBox="1">
              <a:spLocks noChangeArrowheads="1"/>
            </p:cNvSpPr>
            <p:nvPr/>
          </p:nvSpPr>
          <p:spPr bwMode="auto">
            <a:xfrm>
              <a:off x="2789" y="3076"/>
              <a:ext cx="273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marL="342900" indent="-3429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1400" b="1">
                  <a:latin typeface="宋体" panose="02010600030101010101" pitchFamily="2" charset="-122"/>
                </a:rPr>
                <a:t>a</a:t>
              </a:r>
            </a:p>
          </p:txBody>
        </p:sp>
        <p:sp>
          <p:nvSpPr>
            <p:cNvPr id="190493" name="Text Box 29"/>
            <p:cNvSpPr txBox="1">
              <a:spLocks noChangeArrowheads="1"/>
            </p:cNvSpPr>
            <p:nvPr/>
          </p:nvSpPr>
          <p:spPr bwMode="auto">
            <a:xfrm>
              <a:off x="2380" y="3076"/>
              <a:ext cx="273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marL="342900" indent="-3429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Clr>
                  <a:schemeClr val="folHlink"/>
                </a:buClr>
                <a:buSzPct val="60000"/>
                <a:buFont typeface="Wingdings" panose="05000000000000000000" pitchFamily="2" charset="2"/>
                <a:buNone/>
              </a:pPr>
              <a:r>
                <a:rPr lang="en-US" altLang="zh-CN" sz="1400" b="1">
                  <a:latin typeface="宋体" panose="02010600030101010101" pitchFamily="2" charset="-122"/>
                </a:rPr>
                <a:t>b</a:t>
              </a:r>
            </a:p>
          </p:txBody>
        </p:sp>
        <p:sp>
          <p:nvSpPr>
            <p:cNvPr id="9241" name="Line 30"/>
            <p:cNvSpPr>
              <a:spLocks noChangeShapeType="1"/>
            </p:cNvSpPr>
            <p:nvPr/>
          </p:nvSpPr>
          <p:spPr bwMode="auto">
            <a:xfrm>
              <a:off x="1247" y="3158"/>
              <a:ext cx="454" cy="0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b="1"/>
            </a:p>
          </p:txBody>
        </p:sp>
      </p:grpSp>
      <p:sp>
        <p:nvSpPr>
          <p:cNvPr id="190495" name="Rectangle 31"/>
          <p:cNvSpPr>
            <a:spLocks noChangeArrowheads="1"/>
          </p:cNvSpPr>
          <p:nvPr/>
        </p:nvSpPr>
        <p:spPr bwMode="auto">
          <a:xfrm>
            <a:off x="2105820" y="3977482"/>
            <a:ext cx="8675688" cy="208756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</a:pPr>
            <a:r>
              <a:rPr lang="zh-CN" altLang="en-US" sz="2000" b="1" dirty="0"/>
              <a:t>例     设（ＤＦＡ）Ｍ＝（｛</a:t>
            </a:r>
            <a:r>
              <a:rPr lang="en-US" altLang="zh-CN" sz="2000" b="1" dirty="0"/>
              <a:t>0,1,2,3</a:t>
            </a:r>
            <a:r>
              <a:rPr lang="zh-CN" altLang="en-US" sz="2000" b="1" dirty="0"/>
              <a:t>｝，｛</a:t>
            </a:r>
            <a:r>
              <a:rPr lang="en-US" altLang="zh-CN" sz="2000" b="1" dirty="0" err="1"/>
              <a:t>a,b</a:t>
            </a:r>
            <a:r>
              <a:rPr lang="zh-CN" altLang="en-US" sz="2000" b="1" dirty="0"/>
              <a:t>｝</a:t>
            </a:r>
            <a:r>
              <a:rPr lang="en-US" altLang="zh-CN" sz="2000" b="1" dirty="0"/>
              <a:t>,M,0,</a:t>
            </a:r>
            <a:r>
              <a:rPr lang="zh-CN" altLang="en-US" sz="2000" b="1" dirty="0"/>
              <a:t>｛</a:t>
            </a:r>
            <a:r>
              <a:rPr lang="en-US" altLang="zh-CN" sz="2000" b="1" dirty="0"/>
              <a:t>3</a:t>
            </a:r>
            <a:r>
              <a:rPr lang="zh-CN" altLang="en-US" sz="2000" b="1" dirty="0"/>
              <a:t>｝），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</a:pPr>
            <a:r>
              <a:rPr lang="zh-CN" altLang="en-US" sz="2000" b="1" dirty="0"/>
              <a:t>其中   Ｋ＝｛０，１，２，３｝                Ｖ</a:t>
            </a:r>
            <a:r>
              <a:rPr lang="zh-CN" altLang="en-US" sz="1400" b="1" baseline="-25000" dirty="0"/>
              <a:t>Ｔ</a:t>
            </a:r>
            <a:r>
              <a:rPr lang="zh-CN" altLang="en-US" sz="2000" b="1" dirty="0"/>
              <a:t>＝｛</a:t>
            </a:r>
            <a:r>
              <a:rPr lang="en-US" altLang="zh-CN" sz="2000" b="1" dirty="0" err="1"/>
              <a:t>a,b</a:t>
            </a:r>
            <a:r>
              <a:rPr lang="zh-CN" altLang="en-US" sz="2000" b="1" dirty="0"/>
              <a:t>｝                </a:t>
            </a:r>
            <a:r>
              <a:rPr lang="zh-CN" altLang="en-US" sz="2000" b="1" dirty="0">
                <a:solidFill>
                  <a:schemeClr val="folHlink"/>
                </a:solidFill>
              </a:rPr>
              <a:t>   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</a:pPr>
            <a:r>
              <a:rPr lang="zh-CN" altLang="en-US" sz="2000" b="1" dirty="0"/>
              <a:t>                 Ｍ∶ （状态转换函数）  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</a:pPr>
            <a:r>
              <a:rPr lang="zh-CN" altLang="en-US" sz="2000" b="1" dirty="0"/>
              <a:t>Ｍ（</a:t>
            </a:r>
            <a:r>
              <a:rPr lang="en-US" altLang="zh-CN" sz="2000" b="1" dirty="0"/>
              <a:t>0, a</a:t>
            </a:r>
            <a:r>
              <a:rPr lang="zh-CN" altLang="en-US" sz="2000" b="1" dirty="0"/>
              <a:t>）＝１       Ｍ（</a:t>
            </a:r>
            <a:r>
              <a:rPr lang="en-US" altLang="zh-CN" sz="2000" b="1" dirty="0"/>
              <a:t>0, b</a:t>
            </a:r>
            <a:r>
              <a:rPr lang="zh-CN" altLang="en-US" sz="2000" b="1" dirty="0"/>
              <a:t>）＝２    Ｍ（１</a:t>
            </a:r>
            <a:r>
              <a:rPr lang="en-US" altLang="zh-CN" sz="2000" b="1" dirty="0"/>
              <a:t>,a</a:t>
            </a:r>
            <a:r>
              <a:rPr lang="zh-CN" altLang="en-US" sz="2000" b="1" dirty="0"/>
              <a:t>）＝３        Ｍ（１</a:t>
            </a:r>
            <a:r>
              <a:rPr lang="en-US" altLang="zh-CN" sz="2000" b="1" dirty="0"/>
              <a:t>,b</a:t>
            </a:r>
            <a:r>
              <a:rPr lang="zh-CN" altLang="en-US" sz="2000" b="1" dirty="0"/>
              <a:t>）＝</a:t>
            </a:r>
            <a:r>
              <a:rPr lang="en-US" altLang="zh-CN" sz="2000" b="1" dirty="0"/>
              <a:t>2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</a:pPr>
            <a:r>
              <a:rPr lang="zh-CN" altLang="en-US" sz="2000" b="1" dirty="0"/>
              <a:t>Ｍ（２</a:t>
            </a:r>
            <a:r>
              <a:rPr lang="en-US" altLang="zh-CN" sz="2000" b="1" dirty="0"/>
              <a:t>,a</a:t>
            </a:r>
            <a:r>
              <a:rPr lang="zh-CN" altLang="en-US" sz="2000" b="1" dirty="0"/>
              <a:t>）＝１        Ｍ（２</a:t>
            </a:r>
            <a:r>
              <a:rPr lang="en-US" altLang="zh-CN" sz="2000" b="1" dirty="0"/>
              <a:t>,b</a:t>
            </a:r>
            <a:r>
              <a:rPr lang="zh-CN" altLang="en-US" sz="2000" b="1" dirty="0"/>
              <a:t>）＝３                  Ｍ（３</a:t>
            </a:r>
            <a:r>
              <a:rPr lang="en-US" altLang="zh-CN" sz="2000" b="1" dirty="0"/>
              <a:t>,a</a:t>
            </a:r>
            <a:r>
              <a:rPr lang="zh-CN" altLang="en-US" sz="2000" b="1" dirty="0"/>
              <a:t>）＝３     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</a:pPr>
            <a:r>
              <a:rPr lang="zh-CN" altLang="en-US" sz="2000" b="1" dirty="0"/>
              <a:t>   Ｍ（</a:t>
            </a:r>
            <a:r>
              <a:rPr lang="en-US" altLang="zh-CN" sz="2000" b="1" dirty="0"/>
              <a:t>3,b</a:t>
            </a:r>
            <a:r>
              <a:rPr lang="zh-CN" altLang="en-US" sz="2000" b="1" dirty="0"/>
              <a:t>）＝３             Ｓ＝０                      Ｚ＝｛３｝</a:t>
            </a:r>
          </a:p>
        </p:txBody>
      </p:sp>
    </p:spTree>
    <p:extLst>
      <p:ext uri="{BB962C8B-B14F-4D97-AF65-F5344CB8AC3E}">
        <p14:creationId xmlns:p14="http://schemas.microsoft.com/office/powerpoint/2010/main" val="15563816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4.07407E-6 L 4.375E-6 -0.3331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04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49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A3BB642-0355-4E50-A194-A00459FCB6D5}" type="slidenum">
              <a:rPr lang="en-US" altLang="zh-CN"/>
              <a:pPr eaLnBrk="1" hangingPunct="1"/>
              <a:t>8</a:t>
            </a:fld>
            <a:endParaRPr lang="en-US" altLang="zh-CN"/>
          </a:p>
        </p:txBody>
      </p:sp>
      <p:sp>
        <p:nvSpPr>
          <p:cNvPr id="213017" name="Text Box 1049"/>
          <p:cNvSpPr txBox="1">
            <a:spLocks noChangeArrowheads="1"/>
          </p:cNvSpPr>
          <p:nvPr/>
        </p:nvSpPr>
        <p:spPr bwMode="auto">
          <a:xfrm>
            <a:off x="1060705" y="5013326"/>
            <a:ext cx="9826752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2000" b="1" dirty="0">
                <a:solidFill>
                  <a:srgbClr val="FEFB69"/>
                </a:solidFill>
                <a:latin typeface="Arial" charset="0"/>
              </a:rPr>
              <a:t>   </a:t>
            </a:r>
            <a:r>
              <a:rPr lang="zh-CN" altLang="en-US" sz="2400" b="1" dirty="0">
                <a:solidFill>
                  <a:srgbClr val="011893"/>
                </a:solidFill>
                <a:latin typeface="Arial" charset="0"/>
              </a:rPr>
              <a:t>对于</a:t>
            </a:r>
            <a:r>
              <a:rPr lang="zh-CN" altLang="en-US" sz="2400" b="1" dirty="0">
                <a:solidFill>
                  <a:srgbClr val="011893"/>
                </a:solidFill>
                <a:latin typeface="宋体" pitchFamily="2" charset="-122"/>
              </a:rPr>
              <a:t>Ｖ</a:t>
            </a:r>
            <a:r>
              <a:rPr lang="en-GB" altLang="zh-CN" sz="2400" b="1" baseline="-25000" dirty="0">
                <a:solidFill>
                  <a:srgbClr val="011893"/>
                </a:solidFill>
                <a:latin typeface="宋体" pitchFamily="2" charset="-122"/>
              </a:rPr>
              <a:t>T</a:t>
            </a:r>
            <a:r>
              <a:rPr lang="zh-CN" altLang="en-US" sz="2400" b="1" dirty="0">
                <a:solidFill>
                  <a:srgbClr val="011893"/>
                </a:solidFill>
                <a:latin typeface="Arial" charset="0"/>
              </a:rPr>
              <a:t>中任意字符串</a:t>
            </a:r>
            <a:r>
              <a:rPr lang="en-US" altLang="zh-CN" sz="2400" b="1" dirty="0">
                <a:solidFill>
                  <a:srgbClr val="011893"/>
                </a:solidFill>
                <a:latin typeface="Arial" charset="0"/>
              </a:rPr>
              <a:t>x</a:t>
            </a:r>
            <a:r>
              <a:rPr lang="zh-CN" altLang="en-US" sz="2400" b="1" dirty="0">
                <a:solidFill>
                  <a:srgbClr val="011893"/>
                </a:solidFill>
                <a:latin typeface="Arial" charset="0"/>
              </a:rPr>
              <a:t>，若存在一条从初始状态到终结状态的路径，且这条路径上所有的字符连接成的字符串等于</a:t>
            </a:r>
            <a:r>
              <a:rPr lang="en-US" altLang="zh-CN" sz="2400" b="1" dirty="0">
                <a:solidFill>
                  <a:srgbClr val="011893"/>
                </a:solidFill>
                <a:latin typeface="Arial" charset="0"/>
              </a:rPr>
              <a:t>x</a:t>
            </a:r>
            <a:r>
              <a:rPr lang="zh-CN" altLang="en-US" sz="2400" b="1" dirty="0">
                <a:solidFill>
                  <a:srgbClr val="011893"/>
                </a:solidFill>
                <a:latin typeface="Arial" charset="0"/>
              </a:rPr>
              <a:t>，则称字符串</a:t>
            </a:r>
            <a:r>
              <a:rPr lang="en-US" altLang="zh-CN" sz="2400" b="1" dirty="0">
                <a:solidFill>
                  <a:srgbClr val="011893"/>
                </a:solidFill>
                <a:latin typeface="Arial" charset="0"/>
              </a:rPr>
              <a:t>x</a:t>
            </a:r>
            <a:r>
              <a:rPr lang="zh-CN" altLang="en-US" sz="2400" b="1" dirty="0">
                <a:solidFill>
                  <a:srgbClr val="011893"/>
                </a:solidFill>
                <a:latin typeface="Arial" charset="0"/>
              </a:rPr>
              <a:t>可为</a:t>
            </a:r>
            <a:r>
              <a:rPr lang="en-US" altLang="zh-CN" sz="2400" b="1" dirty="0">
                <a:solidFill>
                  <a:srgbClr val="011893"/>
                </a:solidFill>
                <a:latin typeface="Arial" charset="0"/>
              </a:rPr>
              <a:t>(DFA)M</a:t>
            </a:r>
            <a:r>
              <a:rPr lang="zh-CN" altLang="en-US" sz="2400" b="1" dirty="0">
                <a:solidFill>
                  <a:srgbClr val="011893"/>
                </a:solidFill>
                <a:latin typeface="Arial" charset="0"/>
              </a:rPr>
              <a:t>所接受（识别）</a:t>
            </a:r>
          </a:p>
        </p:txBody>
      </p:sp>
      <p:grpSp>
        <p:nvGrpSpPr>
          <p:cNvPr id="10244" name="Group 1051"/>
          <p:cNvGrpSpPr>
            <a:grpSpLocks/>
          </p:cNvGrpSpPr>
          <p:nvPr/>
        </p:nvGrpSpPr>
        <p:grpSpPr bwMode="auto">
          <a:xfrm>
            <a:off x="963613" y="404814"/>
            <a:ext cx="10594403" cy="4395787"/>
            <a:chOff x="-353" y="255"/>
            <a:chExt cx="6750" cy="2769"/>
          </a:xfrm>
        </p:grpSpPr>
        <p:sp>
          <p:nvSpPr>
            <p:cNvPr id="212996" name="Rectangle 1028"/>
            <p:cNvSpPr>
              <a:spLocks noChangeArrowheads="1"/>
            </p:cNvSpPr>
            <p:nvPr/>
          </p:nvSpPr>
          <p:spPr bwMode="auto">
            <a:xfrm>
              <a:off x="-353" y="255"/>
              <a:ext cx="6750" cy="22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spAutoFit/>
            </a:bodyPr>
            <a:lstStyle/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zh-CN" altLang="en-US" sz="2400" b="1" dirty="0">
                  <a:latin typeface="宋体" pitchFamily="2" charset="-122"/>
                </a:rPr>
                <a:t>利用映射Ｍ很容易识别定义在输入字母表Ｖ</a:t>
              </a:r>
              <a:r>
                <a:rPr lang="en-GB" altLang="zh-CN" sz="2400" b="1" baseline="-25000" dirty="0">
                  <a:latin typeface="宋体" pitchFamily="2" charset="-122"/>
                </a:rPr>
                <a:t>T</a:t>
              </a:r>
              <a:r>
                <a:rPr lang="zh-CN" altLang="en-US" sz="2400" b="1" dirty="0">
                  <a:latin typeface="宋体" pitchFamily="2" charset="-122"/>
                </a:rPr>
                <a:t>上的字符串是否为确定</a:t>
              </a: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zh-CN" altLang="en-US" sz="2400" b="1" dirty="0">
                  <a:latin typeface="宋体" pitchFamily="2" charset="-122"/>
                </a:rPr>
                <a:t>有穷自动机ＤＦＡ所接受（即最后到达终止状态）。例如对于输入字符</a:t>
              </a: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zh-CN" altLang="en-US" sz="2400" b="1" dirty="0">
                  <a:latin typeface="宋体" pitchFamily="2" charset="-122"/>
                </a:rPr>
                <a:t>串</a:t>
              </a:r>
              <a:r>
                <a:rPr lang="en-US" altLang="zh-CN" sz="2400" b="1" dirty="0" err="1">
                  <a:latin typeface="宋体" pitchFamily="2" charset="-122"/>
                </a:rPr>
                <a:t>abb</a:t>
              </a:r>
              <a:r>
                <a:rPr lang="zh-CN" altLang="en-US" sz="2400" b="1" dirty="0">
                  <a:latin typeface="宋体" pitchFamily="2" charset="-122"/>
                </a:rPr>
                <a:t>，因为从开始状态０出发，有</a:t>
              </a: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zh-CN" altLang="en-US" sz="2400" b="1" dirty="0">
                  <a:latin typeface="宋体" pitchFamily="2" charset="-122"/>
                </a:rPr>
                <a:t>Ｍ（</a:t>
              </a:r>
              <a:r>
                <a:rPr lang="en-US" altLang="zh-CN" sz="2400" b="1" dirty="0">
                  <a:latin typeface="宋体" pitchFamily="2" charset="-122"/>
                </a:rPr>
                <a:t>0,a</a:t>
              </a:r>
              <a:r>
                <a:rPr lang="zh-CN" altLang="en-US" sz="2400" b="1" dirty="0">
                  <a:latin typeface="宋体" pitchFamily="2" charset="-122"/>
                </a:rPr>
                <a:t>）</a:t>
              </a:r>
              <a:r>
                <a:rPr lang="en-US" altLang="zh-CN" sz="2400" b="1" dirty="0">
                  <a:latin typeface="宋体" pitchFamily="2" charset="-122"/>
                </a:rPr>
                <a:t>=1           </a:t>
              </a:r>
              <a:r>
                <a:rPr lang="zh-CN" altLang="en-US" sz="2400" b="1" dirty="0">
                  <a:latin typeface="宋体" pitchFamily="2" charset="-122"/>
                </a:rPr>
                <a:t>Ｍ（</a:t>
              </a:r>
              <a:r>
                <a:rPr lang="en-US" altLang="zh-CN" sz="2400" b="1" dirty="0">
                  <a:latin typeface="宋体" pitchFamily="2" charset="-122"/>
                </a:rPr>
                <a:t>1,b</a:t>
              </a:r>
              <a:r>
                <a:rPr lang="zh-CN" altLang="en-US" sz="2400" b="1" dirty="0">
                  <a:latin typeface="宋体" pitchFamily="2" charset="-122"/>
                </a:rPr>
                <a:t>）</a:t>
              </a:r>
              <a:r>
                <a:rPr lang="en-US" altLang="zh-CN" sz="2400" b="1" dirty="0">
                  <a:latin typeface="宋体" pitchFamily="2" charset="-122"/>
                </a:rPr>
                <a:t>=2</a:t>
              </a:r>
              <a:r>
                <a:rPr lang="en-US" altLang="zh-CN" sz="2400" b="1" dirty="0" smtClean="0">
                  <a:latin typeface="宋体" pitchFamily="2" charset="-122"/>
                </a:rPr>
                <a:t>      </a:t>
              </a:r>
              <a:r>
                <a:rPr lang="zh-CN" altLang="en-US" sz="2400" b="1" dirty="0" smtClean="0">
                  <a:latin typeface="宋体" pitchFamily="2" charset="-122"/>
                </a:rPr>
                <a:t>Ｍ</a:t>
              </a:r>
              <a:r>
                <a:rPr lang="zh-CN" altLang="en-US" sz="2400" b="1" dirty="0">
                  <a:latin typeface="宋体" pitchFamily="2" charset="-122"/>
                </a:rPr>
                <a:t>（２</a:t>
              </a:r>
              <a:r>
                <a:rPr lang="en-US" altLang="zh-CN" sz="2400" b="1" dirty="0">
                  <a:latin typeface="宋体" pitchFamily="2" charset="-122"/>
                </a:rPr>
                <a:t>,b</a:t>
              </a:r>
              <a:r>
                <a:rPr lang="zh-CN" altLang="en-US" sz="2400" b="1" dirty="0">
                  <a:latin typeface="宋体" pitchFamily="2" charset="-122"/>
                </a:rPr>
                <a:t>）</a:t>
              </a:r>
              <a:r>
                <a:rPr lang="en-US" altLang="zh-CN" sz="2400" b="1" dirty="0">
                  <a:latin typeface="宋体" pitchFamily="2" charset="-122"/>
                </a:rPr>
                <a:t>=</a:t>
              </a:r>
              <a:r>
                <a:rPr lang="zh-CN" altLang="en-US" sz="2400" b="1" dirty="0">
                  <a:latin typeface="宋体" pitchFamily="2" charset="-122"/>
                </a:rPr>
                <a:t>３</a:t>
              </a: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zh-CN" altLang="en-US" sz="2400" b="1" dirty="0">
                  <a:latin typeface="宋体" pitchFamily="2" charset="-122"/>
                </a:rPr>
                <a:t>当输入完毕最后一个字符</a:t>
              </a:r>
              <a:r>
                <a:rPr lang="en-US" altLang="zh-CN" sz="2400" b="1" dirty="0">
                  <a:latin typeface="宋体" pitchFamily="2" charset="-122"/>
                </a:rPr>
                <a:t>b</a:t>
              </a:r>
              <a:r>
                <a:rPr lang="zh-CN" altLang="en-US" sz="2400" b="1" dirty="0">
                  <a:latin typeface="宋体" pitchFamily="2" charset="-122"/>
                </a:rPr>
                <a:t>时，到达了最终状态３，所以字符串</a:t>
              </a:r>
              <a:r>
                <a:rPr lang="en-US" altLang="zh-CN" sz="2400" b="1" dirty="0" err="1">
                  <a:latin typeface="宋体" pitchFamily="2" charset="-122"/>
                </a:rPr>
                <a:t>abb</a:t>
              </a:r>
              <a:endParaRPr lang="en-US" altLang="zh-CN" sz="2400" b="1" dirty="0">
                <a:latin typeface="宋体" pitchFamily="2" charset="-122"/>
              </a:endParaRP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zh-CN" altLang="en-US" sz="2400" b="1" dirty="0">
                  <a:latin typeface="宋体" pitchFamily="2" charset="-122"/>
                </a:rPr>
                <a:t>能被此ＤＦＡ所接受（识别）。</a:t>
              </a:r>
              <a:endParaRPr lang="zh-CN" altLang="en-US" sz="2400" b="1" dirty="0">
                <a:solidFill>
                  <a:schemeClr val="hlink"/>
                </a:solidFill>
                <a:latin typeface="宋体" pitchFamily="2" charset="-122"/>
              </a:endParaRP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endParaRPr lang="zh-CN" altLang="en-US" sz="2000" b="1" dirty="0">
                <a:latin typeface="宋体" pitchFamily="2" charset="-122"/>
              </a:endParaRPr>
            </a:p>
            <a:p>
              <a:pPr marL="342900" indent="-342900">
                <a:spcBef>
                  <a:spcPct val="50000"/>
                </a:spcBef>
                <a:buClr>
                  <a:schemeClr val="folHlink"/>
                </a:buClr>
                <a:buSzPct val="60000"/>
                <a:defRPr/>
              </a:pPr>
              <a:endParaRPr lang="en-US" altLang="zh-CN" sz="2000" dirty="0">
                <a:latin typeface="Tahoma" pitchFamily="34" charset="0"/>
              </a:endParaRPr>
            </a:p>
          </p:txBody>
        </p:sp>
        <p:grpSp>
          <p:nvGrpSpPr>
            <p:cNvPr id="10246" name="Group 1029"/>
            <p:cNvGrpSpPr>
              <a:grpSpLocks/>
            </p:cNvGrpSpPr>
            <p:nvPr/>
          </p:nvGrpSpPr>
          <p:grpSpPr bwMode="auto">
            <a:xfrm>
              <a:off x="1156" y="1888"/>
              <a:ext cx="3357" cy="1136"/>
              <a:chOff x="1247" y="2577"/>
              <a:chExt cx="3357" cy="1136"/>
            </a:xfrm>
          </p:grpSpPr>
          <p:sp>
            <p:nvSpPr>
              <p:cNvPr id="212998" name="Oval 1030"/>
              <p:cNvSpPr>
                <a:spLocks noChangeArrowheads="1"/>
              </p:cNvSpPr>
              <p:nvPr/>
            </p:nvSpPr>
            <p:spPr bwMode="auto">
              <a:xfrm>
                <a:off x="1739" y="3068"/>
                <a:ext cx="227" cy="227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marL="342900" indent="-342900" algn="ctr">
                  <a:spcBef>
                    <a:spcPct val="20000"/>
                  </a:spcBef>
                  <a:buClr>
                    <a:schemeClr val="folHlink"/>
                  </a:buClr>
                  <a:buSzPct val="60000"/>
                  <a:defRPr/>
                </a:pPr>
                <a:r>
                  <a:rPr lang="en-US" altLang="zh-CN" sz="1600" b="1">
                    <a:latin typeface="宋体" pitchFamily="2" charset="-122"/>
                  </a:rPr>
                  <a:t>0</a:t>
                </a:r>
                <a:endParaRPr lang="en-US" altLang="zh-CN" sz="1600" b="1" baseline="-25000">
                  <a:latin typeface="宋体" pitchFamily="2" charset="-122"/>
                </a:endParaRPr>
              </a:p>
            </p:txBody>
          </p:sp>
          <p:sp>
            <p:nvSpPr>
              <p:cNvPr id="212999" name="Oval 1031"/>
              <p:cNvSpPr>
                <a:spLocks noChangeArrowheads="1"/>
              </p:cNvSpPr>
              <p:nvPr/>
            </p:nvSpPr>
            <p:spPr bwMode="auto">
              <a:xfrm>
                <a:off x="2555" y="2659"/>
                <a:ext cx="227" cy="227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marL="342900" indent="-342900" algn="ctr">
                  <a:spcBef>
                    <a:spcPct val="20000"/>
                  </a:spcBef>
                  <a:buClr>
                    <a:schemeClr val="folHlink"/>
                  </a:buClr>
                  <a:buSzPct val="60000"/>
                  <a:defRPr/>
                </a:pPr>
                <a:r>
                  <a:rPr lang="en-US" altLang="zh-CN" sz="1600" b="1">
                    <a:latin typeface="宋体" pitchFamily="2" charset="-122"/>
                  </a:rPr>
                  <a:t>1</a:t>
                </a:r>
                <a:endParaRPr lang="en-US" altLang="zh-CN" sz="1600" b="1" baseline="-25000">
                  <a:latin typeface="宋体" pitchFamily="2" charset="-122"/>
                </a:endParaRPr>
              </a:p>
            </p:txBody>
          </p:sp>
          <p:sp>
            <p:nvSpPr>
              <p:cNvPr id="213000" name="Oval 1032"/>
              <p:cNvSpPr>
                <a:spLocks noChangeArrowheads="1"/>
              </p:cNvSpPr>
              <p:nvPr/>
            </p:nvSpPr>
            <p:spPr bwMode="auto">
              <a:xfrm>
                <a:off x="2555" y="3431"/>
                <a:ext cx="227" cy="227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marL="342900" indent="-342900" algn="ctr">
                  <a:spcBef>
                    <a:spcPct val="20000"/>
                  </a:spcBef>
                  <a:buClr>
                    <a:schemeClr val="folHlink"/>
                  </a:buClr>
                  <a:buSzPct val="60000"/>
                  <a:defRPr/>
                </a:pPr>
                <a:r>
                  <a:rPr lang="en-US" altLang="zh-CN" sz="1600" b="1">
                    <a:latin typeface="宋体" pitchFamily="2" charset="-122"/>
                  </a:rPr>
                  <a:t>2</a:t>
                </a:r>
                <a:endParaRPr lang="en-US" altLang="zh-CN" sz="1600" b="1" baseline="-25000">
                  <a:latin typeface="宋体" pitchFamily="2" charset="-122"/>
                </a:endParaRPr>
              </a:p>
            </p:txBody>
          </p:sp>
          <p:sp>
            <p:nvSpPr>
              <p:cNvPr id="213001" name="Oval 1033"/>
              <p:cNvSpPr>
                <a:spLocks noChangeArrowheads="1"/>
              </p:cNvSpPr>
              <p:nvPr/>
            </p:nvSpPr>
            <p:spPr bwMode="auto">
              <a:xfrm>
                <a:off x="3469" y="3067"/>
                <a:ext cx="227" cy="227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marL="342900" indent="-342900" algn="ctr">
                  <a:spcBef>
                    <a:spcPct val="20000"/>
                  </a:spcBef>
                  <a:buClr>
                    <a:schemeClr val="folHlink"/>
                  </a:buClr>
                  <a:buSzPct val="60000"/>
                  <a:defRPr/>
                </a:pPr>
                <a:r>
                  <a:rPr lang="en-US" altLang="zh-CN" sz="1600" b="1">
                    <a:latin typeface="宋体" pitchFamily="2" charset="-122"/>
                  </a:rPr>
                  <a:t>3</a:t>
                </a:r>
                <a:endParaRPr lang="en-US" altLang="zh-CN" sz="1600" b="1" baseline="-25000">
                  <a:latin typeface="宋体" pitchFamily="2" charset="-122"/>
                </a:endParaRPr>
              </a:p>
            </p:txBody>
          </p:sp>
          <p:sp>
            <p:nvSpPr>
              <p:cNvPr id="10252" name="Freeform 1034"/>
              <p:cNvSpPr>
                <a:spLocks/>
              </p:cNvSpPr>
              <p:nvPr/>
            </p:nvSpPr>
            <p:spPr bwMode="auto">
              <a:xfrm>
                <a:off x="1875" y="2743"/>
                <a:ext cx="680" cy="325"/>
              </a:xfrm>
              <a:custGeom>
                <a:avLst/>
                <a:gdLst>
                  <a:gd name="T0" fmla="*/ 0 w 680"/>
                  <a:gd name="T1" fmla="*/ 325 h 325"/>
                  <a:gd name="T2" fmla="*/ 227 w 680"/>
                  <a:gd name="T3" fmla="*/ 53 h 325"/>
                  <a:gd name="T4" fmla="*/ 680 w 680"/>
                  <a:gd name="T5" fmla="*/ 7 h 325"/>
                  <a:gd name="T6" fmla="*/ 0 60000 65536"/>
                  <a:gd name="T7" fmla="*/ 0 60000 65536"/>
                  <a:gd name="T8" fmla="*/ 0 60000 65536"/>
                  <a:gd name="T9" fmla="*/ 0 w 680"/>
                  <a:gd name="T10" fmla="*/ 0 h 325"/>
                  <a:gd name="T11" fmla="*/ 680 w 680"/>
                  <a:gd name="T12" fmla="*/ 325 h 3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0" h="325">
                    <a:moveTo>
                      <a:pt x="0" y="325"/>
                    </a:moveTo>
                    <a:cubicBezTo>
                      <a:pt x="57" y="215"/>
                      <a:pt x="114" y="106"/>
                      <a:pt x="227" y="53"/>
                    </a:cubicBezTo>
                    <a:cubicBezTo>
                      <a:pt x="340" y="0"/>
                      <a:pt x="510" y="3"/>
                      <a:pt x="680" y="7"/>
                    </a:cubicBezTo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0253" name="Freeform 1035"/>
              <p:cNvSpPr>
                <a:spLocks/>
              </p:cNvSpPr>
              <p:nvPr/>
            </p:nvSpPr>
            <p:spPr bwMode="auto">
              <a:xfrm flipV="1">
                <a:off x="1875" y="3302"/>
                <a:ext cx="680" cy="265"/>
              </a:xfrm>
              <a:custGeom>
                <a:avLst/>
                <a:gdLst>
                  <a:gd name="T0" fmla="*/ 0 w 680"/>
                  <a:gd name="T1" fmla="*/ 265 h 325"/>
                  <a:gd name="T2" fmla="*/ 227 w 680"/>
                  <a:gd name="T3" fmla="*/ 43 h 325"/>
                  <a:gd name="T4" fmla="*/ 680 w 680"/>
                  <a:gd name="T5" fmla="*/ 6 h 325"/>
                  <a:gd name="T6" fmla="*/ 0 60000 65536"/>
                  <a:gd name="T7" fmla="*/ 0 60000 65536"/>
                  <a:gd name="T8" fmla="*/ 0 60000 65536"/>
                  <a:gd name="T9" fmla="*/ 0 w 680"/>
                  <a:gd name="T10" fmla="*/ 0 h 325"/>
                  <a:gd name="T11" fmla="*/ 680 w 680"/>
                  <a:gd name="T12" fmla="*/ 325 h 32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80" h="325">
                    <a:moveTo>
                      <a:pt x="0" y="325"/>
                    </a:moveTo>
                    <a:cubicBezTo>
                      <a:pt x="57" y="215"/>
                      <a:pt x="114" y="106"/>
                      <a:pt x="227" y="53"/>
                    </a:cubicBezTo>
                    <a:cubicBezTo>
                      <a:pt x="340" y="0"/>
                      <a:pt x="510" y="3"/>
                      <a:pt x="680" y="7"/>
                    </a:cubicBezTo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0254" name="Freeform 1036"/>
              <p:cNvSpPr>
                <a:spLocks/>
              </p:cNvSpPr>
              <p:nvPr/>
            </p:nvSpPr>
            <p:spPr bwMode="auto">
              <a:xfrm>
                <a:off x="2782" y="2712"/>
                <a:ext cx="688" cy="355"/>
              </a:xfrm>
              <a:custGeom>
                <a:avLst/>
                <a:gdLst>
                  <a:gd name="T0" fmla="*/ 0 w 817"/>
                  <a:gd name="T1" fmla="*/ 51 h 265"/>
                  <a:gd name="T2" fmla="*/ 382 w 817"/>
                  <a:gd name="T3" fmla="*/ 51 h 265"/>
                  <a:gd name="T4" fmla="*/ 688 w 817"/>
                  <a:gd name="T5" fmla="*/ 355 h 265"/>
                  <a:gd name="T6" fmla="*/ 0 60000 65536"/>
                  <a:gd name="T7" fmla="*/ 0 60000 65536"/>
                  <a:gd name="T8" fmla="*/ 0 60000 65536"/>
                  <a:gd name="T9" fmla="*/ 0 w 817"/>
                  <a:gd name="T10" fmla="*/ 0 h 265"/>
                  <a:gd name="T11" fmla="*/ 817 w 817"/>
                  <a:gd name="T12" fmla="*/ 265 h 26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817" h="265">
                    <a:moveTo>
                      <a:pt x="0" y="38"/>
                    </a:moveTo>
                    <a:cubicBezTo>
                      <a:pt x="159" y="19"/>
                      <a:pt x="318" y="0"/>
                      <a:pt x="454" y="38"/>
                    </a:cubicBezTo>
                    <a:cubicBezTo>
                      <a:pt x="590" y="76"/>
                      <a:pt x="703" y="170"/>
                      <a:pt x="817" y="265"/>
                    </a:cubicBezTo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13005" name="Text Box 1037"/>
              <p:cNvSpPr txBox="1">
                <a:spLocks noChangeArrowheads="1"/>
              </p:cNvSpPr>
              <p:nvPr/>
            </p:nvSpPr>
            <p:spPr bwMode="auto">
              <a:xfrm>
                <a:off x="2101" y="2623"/>
                <a:ext cx="273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>
                <a:lvl1pPr marL="342900" indent="-3429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just" eaLnBrk="1" hangingPunct="1">
                  <a:spcBef>
                    <a:spcPct val="5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None/>
                </a:pPr>
                <a:r>
                  <a:rPr lang="en-US" altLang="zh-CN" sz="1400">
                    <a:latin typeface="宋体" panose="02010600030101010101" pitchFamily="2" charset="-122"/>
                  </a:rPr>
                  <a:t>a</a:t>
                </a:r>
              </a:p>
            </p:txBody>
          </p:sp>
          <p:sp>
            <p:nvSpPr>
              <p:cNvPr id="213006" name="Text Box 1038"/>
              <p:cNvSpPr txBox="1">
                <a:spLocks noChangeArrowheads="1"/>
              </p:cNvSpPr>
              <p:nvPr/>
            </p:nvSpPr>
            <p:spPr bwMode="auto">
              <a:xfrm>
                <a:off x="2146" y="3521"/>
                <a:ext cx="273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>
                <a:lvl1pPr marL="342900" indent="-3429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just" eaLnBrk="1" hangingPunct="1">
                  <a:spcBef>
                    <a:spcPct val="5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None/>
                </a:pPr>
                <a:r>
                  <a:rPr lang="en-US" altLang="zh-CN" sz="1400">
                    <a:latin typeface="宋体" panose="02010600030101010101" pitchFamily="2" charset="-122"/>
                  </a:rPr>
                  <a:t>b</a:t>
                </a:r>
              </a:p>
            </p:txBody>
          </p:sp>
          <p:sp>
            <p:nvSpPr>
              <p:cNvPr id="213007" name="Text Box 1039"/>
              <p:cNvSpPr txBox="1">
                <a:spLocks noChangeArrowheads="1"/>
              </p:cNvSpPr>
              <p:nvPr/>
            </p:nvSpPr>
            <p:spPr bwMode="auto">
              <a:xfrm>
                <a:off x="3099" y="2577"/>
                <a:ext cx="273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>
                <a:lvl1pPr marL="342900" indent="-3429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just" eaLnBrk="1" hangingPunct="1">
                  <a:spcBef>
                    <a:spcPct val="5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None/>
                </a:pPr>
                <a:r>
                  <a:rPr lang="en-US" altLang="zh-CN" sz="1400">
                    <a:latin typeface="宋体" panose="02010600030101010101" pitchFamily="2" charset="-122"/>
                  </a:rPr>
                  <a:t>a</a:t>
                </a:r>
              </a:p>
            </p:txBody>
          </p:sp>
          <p:sp>
            <p:nvSpPr>
              <p:cNvPr id="213008" name="Text Box 1040"/>
              <p:cNvSpPr txBox="1">
                <a:spLocks noChangeArrowheads="1"/>
              </p:cNvSpPr>
              <p:nvPr/>
            </p:nvSpPr>
            <p:spPr bwMode="auto">
              <a:xfrm>
                <a:off x="3144" y="3521"/>
                <a:ext cx="273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>
                <a:lvl1pPr marL="342900" indent="-3429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just" eaLnBrk="1" hangingPunct="1">
                  <a:spcBef>
                    <a:spcPct val="5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None/>
                </a:pPr>
                <a:r>
                  <a:rPr lang="en-US" altLang="zh-CN" sz="1400">
                    <a:latin typeface="宋体" panose="02010600030101010101" pitchFamily="2" charset="-122"/>
                  </a:rPr>
                  <a:t>b</a:t>
                </a:r>
              </a:p>
            </p:txBody>
          </p:sp>
          <p:sp>
            <p:nvSpPr>
              <p:cNvPr id="10259" name="Freeform 1041"/>
              <p:cNvSpPr>
                <a:spLocks/>
              </p:cNvSpPr>
              <p:nvPr/>
            </p:nvSpPr>
            <p:spPr bwMode="auto">
              <a:xfrm rot="3688383">
                <a:off x="3776" y="2988"/>
                <a:ext cx="317" cy="386"/>
              </a:xfrm>
              <a:custGeom>
                <a:avLst/>
                <a:gdLst>
                  <a:gd name="T0" fmla="*/ 30 w 317"/>
                  <a:gd name="T1" fmla="*/ 341 h 386"/>
                  <a:gd name="T2" fmla="*/ 30 w 317"/>
                  <a:gd name="T3" fmla="*/ 69 h 386"/>
                  <a:gd name="T4" fmla="*/ 211 w 317"/>
                  <a:gd name="T5" fmla="*/ 23 h 386"/>
                  <a:gd name="T6" fmla="*/ 302 w 317"/>
                  <a:gd name="T7" fmla="*/ 205 h 386"/>
                  <a:gd name="T8" fmla="*/ 121 w 317"/>
                  <a:gd name="T9" fmla="*/ 386 h 3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317"/>
                  <a:gd name="T16" fmla="*/ 0 h 386"/>
                  <a:gd name="T17" fmla="*/ 317 w 317"/>
                  <a:gd name="T18" fmla="*/ 386 h 38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317" h="386">
                    <a:moveTo>
                      <a:pt x="30" y="341"/>
                    </a:moveTo>
                    <a:cubicBezTo>
                      <a:pt x="15" y="231"/>
                      <a:pt x="0" y="122"/>
                      <a:pt x="30" y="69"/>
                    </a:cubicBezTo>
                    <a:cubicBezTo>
                      <a:pt x="60" y="16"/>
                      <a:pt x="166" y="0"/>
                      <a:pt x="211" y="23"/>
                    </a:cubicBezTo>
                    <a:cubicBezTo>
                      <a:pt x="256" y="46"/>
                      <a:pt x="317" y="145"/>
                      <a:pt x="302" y="205"/>
                    </a:cubicBezTo>
                    <a:cubicBezTo>
                      <a:pt x="287" y="265"/>
                      <a:pt x="204" y="325"/>
                      <a:pt x="121" y="386"/>
                    </a:cubicBezTo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13010" name="Text Box 1042"/>
              <p:cNvSpPr txBox="1">
                <a:spLocks noChangeArrowheads="1"/>
              </p:cNvSpPr>
              <p:nvPr/>
            </p:nvSpPr>
            <p:spPr bwMode="auto">
              <a:xfrm>
                <a:off x="4150" y="3067"/>
                <a:ext cx="454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 marL="342900" indent="-342900" algn="just">
                  <a:spcBef>
                    <a:spcPct val="50000"/>
                  </a:spcBef>
                  <a:buClr>
                    <a:schemeClr val="folHlink"/>
                  </a:buClr>
                  <a:buSzPct val="60000"/>
                  <a:defRPr/>
                </a:pPr>
                <a:r>
                  <a:rPr lang="en-US" altLang="zh-CN" sz="1400">
                    <a:latin typeface="宋体" pitchFamily="2" charset="-122"/>
                  </a:rPr>
                  <a:t>a,b</a:t>
                </a:r>
              </a:p>
            </p:txBody>
          </p:sp>
          <p:sp>
            <p:nvSpPr>
              <p:cNvPr id="10261" name="Freeform 1043"/>
              <p:cNvSpPr>
                <a:spLocks/>
              </p:cNvSpPr>
              <p:nvPr/>
            </p:nvSpPr>
            <p:spPr bwMode="auto">
              <a:xfrm flipV="1">
                <a:off x="2789" y="3294"/>
                <a:ext cx="688" cy="272"/>
              </a:xfrm>
              <a:custGeom>
                <a:avLst/>
                <a:gdLst>
                  <a:gd name="T0" fmla="*/ 0 w 817"/>
                  <a:gd name="T1" fmla="*/ 39 h 265"/>
                  <a:gd name="T2" fmla="*/ 382 w 817"/>
                  <a:gd name="T3" fmla="*/ 39 h 265"/>
                  <a:gd name="T4" fmla="*/ 688 w 817"/>
                  <a:gd name="T5" fmla="*/ 272 h 265"/>
                  <a:gd name="T6" fmla="*/ 0 60000 65536"/>
                  <a:gd name="T7" fmla="*/ 0 60000 65536"/>
                  <a:gd name="T8" fmla="*/ 0 60000 65536"/>
                  <a:gd name="T9" fmla="*/ 0 w 817"/>
                  <a:gd name="T10" fmla="*/ 0 h 265"/>
                  <a:gd name="T11" fmla="*/ 817 w 817"/>
                  <a:gd name="T12" fmla="*/ 265 h 265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817" h="265">
                    <a:moveTo>
                      <a:pt x="0" y="38"/>
                    </a:moveTo>
                    <a:cubicBezTo>
                      <a:pt x="159" y="19"/>
                      <a:pt x="318" y="0"/>
                      <a:pt x="454" y="38"/>
                    </a:cubicBezTo>
                    <a:cubicBezTo>
                      <a:pt x="590" y="76"/>
                      <a:pt x="703" y="170"/>
                      <a:pt x="817" y="265"/>
                    </a:cubicBezTo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0262" name="Freeform 1044"/>
              <p:cNvSpPr>
                <a:spLocks/>
              </p:cNvSpPr>
              <p:nvPr/>
            </p:nvSpPr>
            <p:spPr bwMode="auto">
              <a:xfrm>
                <a:off x="2517" y="2886"/>
                <a:ext cx="91" cy="544"/>
              </a:xfrm>
              <a:custGeom>
                <a:avLst/>
                <a:gdLst>
                  <a:gd name="T0" fmla="*/ 91 w 91"/>
                  <a:gd name="T1" fmla="*/ 0 h 544"/>
                  <a:gd name="T2" fmla="*/ 0 w 91"/>
                  <a:gd name="T3" fmla="*/ 317 h 544"/>
                  <a:gd name="T4" fmla="*/ 91 w 91"/>
                  <a:gd name="T5" fmla="*/ 544 h 544"/>
                  <a:gd name="T6" fmla="*/ 0 60000 65536"/>
                  <a:gd name="T7" fmla="*/ 0 60000 65536"/>
                  <a:gd name="T8" fmla="*/ 0 60000 65536"/>
                  <a:gd name="T9" fmla="*/ 0 w 91"/>
                  <a:gd name="T10" fmla="*/ 0 h 544"/>
                  <a:gd name="T11" fmla="*/ 91 w 91"/>
                  <a:gd name="T12" fmla="*/ 544 h 5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91" h="544">
                    <a:moveTo>
                      <a:pt x="91" y="0"/>
                    </a:moveTo>
                    <a:cubicBezTo>
                      <a:pt x="45" y="113"/>
                      <a:pt x="0" y="226"/>
                      <a:pt x="0" y="317"/>
                    </a:cubicBezTo>
                    <a:cubicBezTo>
                      <a:pt x="0" y="408"/>
                      <a:pt x="45" y="476"/>
                      <a:pt x="91" y="544"/>
                    </a:cubicBezTo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10263" name="Freeform 1045"/>
              <p:cNvSpPr>
                <a:spLocks/>
              </p:cNvSpPr>
              <p:nvPr/>
            </p:nvSpPr>
            <p:spPr bwMode="auto">
              <a:xfrm flipH="1" flipV="1">
                <a:off x="2699" y="2886"/>
                <a:ext cx="136" cy="544"/>
              </a:xfrm>
              <a:custGeom>
                <a:avLst/>
                <a:gdLst>
                  <a:gd name="T0" fmla="*/ 136 w 91"/>
                  <a:gd name="T1" fmla="*/ 0 h 544"/>
                  <a:gd name="T2" fmla="*/ 0 w 91"/>
                  <a:gd name="T3" fmla="*/ 317 h 544"/>
                  <a:gd name="T4" fmla="*/ 136 w 91"/>
                  <a:gd name="T5" fmla="*/ 544 h 544"/>
                  <a:gd name="T6" fmla="*/ 0 60000 65536"/>
                  <a:gd name="T7" fmla="*/ 0 60000 65536"/>
                  <a:gd name="T8" fmla="*/ 0 60000 65536"/>
                  <a:gd name="T9" fmla="*/ 0 w 91"/>
                  <a:gd name="T10" fmla="*/ 0 h 544"/>
                  <a:gd name="T11" fmla="*/ 91 w 91"/>
                  <a:gd name="T12" fmla="*/ 544 h 544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91" h="544">
                    <a:moveTo>
                      <a:pt x="91" y="0"/>
                    </a:moveTo>
                    <a:cubicBezTo>
                      <a:pt x="45" y="113"/>
                      <a:pt x="0" y="226"/>
                      <a:pt x="0" y="317"/>
                    </a:cubicBezTo>
                    <a:cubicBezTo>
                      <a:pt x="0" y="408"/>
                      <a:pt x="45" y="476"/>
                      <a:pt x="91" y="544"/>
                    </a:cubicBezTo>
                  </a:path>
                </a:pathLst>
              </a:custGeom>
              <a:noFill/>
              <a:ln w="9525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/>
              <a:lstStyle/>
              <a:p>
                <a:endParaRPr lang="zh-CN" altLang="en-US"/>
              </a:p>
            </p:txBody>
          </p:sp>
          <p:sp>
            <p:nvSpPr>
              <p:cNvPr id="213014" name="Text Box 1046"/>
              <p:cNvSpPr txBox="1">
                <a:spLocks noChangeArrowheads="1"/>
              </p:cNvSpPr>
              <p:nvPr/>
            </p:nvSpPr>
            <p:spPr bwMode="auto">
              <a:xfrm>
                <a:off x="2789" y="3076"/>
                <a:ext cx="273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>
                <a:lvl1pPr marL="342900" indent="-3429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just" eaLnBrk="1" hangingPunct="1">
                  <a:spcBef>
                    <a:spcPct val="5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None/>
                </a:pPr>
                <a:r>
                  <a:rPr lang="en-US" altLang="zh-CN" sz="1400">
                    <a:latin typeface="宋体" panose="02010600030101010101" pitchFamily="2" charset="-122"/>
                  </a:rPr>
                  <a:t>a</a:t>
                </a:r>
              </a:p>
            </p:txBody>
          </p:sp>
          <p:sp>
            <p:nvSpPr>
              <p:cNvPr id="213015" name="Text Box 1047"/>
              <p:cNvSpPr txBox="1">
                <a:spLocks noChangeArrowheads="1"/>
              </p:cNvSpPr>
              <p:nvPr/>
            </p:nvSpPr>
            <p:spPr bwMode="auto">
              <a:xfrm>
                <a:off x="2380" y="3076"/>
                <a:ext cx="273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>
                <a:lvl1pPr marL="342900" indent="-3429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just" eaLnBrk="1" hangingPunct="1">
                  <a:spcBef>
                    <a:spcPct val="50000"/>
                  </a:spcBef>
                  <a:buClr>
                    <a:schemeClr val="folHlink"/>
                  </a:buClr>
                  <a:buSzPct val="60000"/>
                  <a:buFont typeface="Wingdings" panose="05000000000000000000" pitchFamily="2" charset="2"/>
                  <a:buNone/>
                </a:pPr>
                <a:r>
                  <a:rPr lang="en-US" altLang="zh-CN" sz="1400">
                    <a:latin typeface="宋体" panose="02010600030101010101" pitchFamily="2" charset="-122"/>
                  </a:rPr>
                  <a:t>b</a:t>
                </a:r>
              </a:p>
            </p:txBody>
          </p:sp>
          <p:sp>
            <p:nvSpPr>
              <p:cNvPr id="10266" name="Line 1048"/>
              <p:cNvSpPr>
                <a:spLocks noChangeShapeType="1"/>
              </p:cNvSpPr>
              <p:nvPr/>
            </p:nvSpPr>
            <p:spPr bwMode="auto">
              <a:xfrm>
                <a:off x="1247" y="3158"/>
                <a:ext cx="454" cy="0"/>
              </a:xfrm>
              <a:prstGeom prst="line">
                <a:avLst/>
              </a:prstGeom>
              <a:noFill/>
              <a:ln w="9525">
                <a:solidFill>
                  <a:srgbClr val="FF33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0247" name="Oval 1050"/>
            <p:cNvSpPr>
              <a:spLocks noChangeArrowheads="1"/>
            </p:cNvSpPr>
            <p:nvPr/>
          </p:nvSpPr>
          <p:spPr bwMode="auto">
            <a:xfrm>
              <a:off x="3334" y="2341"/>
              <a:ext cx="317" cy="31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59367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0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9EEE5F04-2305-4323-BD1F-46A63B139550}" type="slidenum">
              <a:rPr lang="en-US" altLang="zh-CN"/>
              <a:pPr eaLnBrk="1" hangingPunct="1"/>
              <a:t>9</a:t>
            </a:fld>
            <a:endParaRPr lang="en-US" altLang="zh-CN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36192" y="1676400"/>
            <a:ext cx="8900160" cy="1798320"/>
          </a:xfrm>
        </p:spPr>
        <p:txBody>
          <a:bodyPr>
            <a:normAutofit fontScale="55000" lnSpcReduction="20000"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Char char="u"/>
            </a:pPr>
            <a:r>
              <a:rPr lang="en-US" altLang="zh-CN" sz="3100" dirty="0">
                <a:solidFill>
                  <a:srgbClr val="FFC000"/>
                </a:solidFill>
                <a:latin typeface="宋体" panose="02010600030101010101" pitchFamily="2" charset="-122"/>
              </a:rPr>
              <a:t>2</a:t>
            </a:r>
            <a:r>
              <a:rPr lang="en-US" altLang="zh-CN" sz="4400" dirty="0">
                <a:solidFill>
                  <a:srgbClr val="FFC000"/>
                </a:solidFill>
                <a:latin typeface="宋体" panose="02010600030101010101" pitchFamily="2" charset="-122"/>
              </a:rPr>
              <a:t>) </a:t>
            </a:r>
            <a:r>
              <a:rPr lang="zh-CN" altLang="en-US" sz="4400" b="1" dirty="0">
                <a:latin typeface="宋体" panose="02010600030101010101" pitchFamily="2" charset="-122"/>
              </a:rPr>
              <a:t>状态转换矩阵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4400" b="1" dirty="0">
                <a:latin typeface="宋体" panose="02010600030101010101" pitchFamily="2" charset="-122"/>
              </a:rPr>
              <a:t>  </a:t>
            </a:r>
            <a:r>
              <a:rPr lang="zh-CN" altLang="en-US" sz="4400" b="1" dirty="0" smtClean="0">
                <a:latin typeface="宋体" panose="02010600030101010101" pitchFamily="2" charset="-122"/>
              </a:rPr>
              <a:t>   一</a:t>
            </a:r>
            <a:r>
              <a:rPr lang="zh-CN" altLang="en-US" sz="4400" b="1" dirty="0">
                <a:latin typeface="宋体" panose="02010600030101010101" pitchFamily="2" charset="-122"/>
              </a:rPr>
              <a:t>个</a:t>
            </a:r>
            <a:r>
              <a:rPr lang="en-US" altLang="zh-CN" sz="4400" b="1" dirty="0">
                <a:latin typeface="宋体" panose="02010600030101010101" pitchFamily="2" charset="-122"/>
              </a:rPr>
              <a:t>DFA</a:t>
            </a:r>
            <a:r>
              <a:rPr lang="zh-CN" altLang="en-US" sz="4400" b="1" dirty="0">
                <a:latin typeface="宋体" panose="02010600030101010101" pitchFamily="2" charset="-122"/>
              </a:rPr>
              <a:t>还可以用一个转换矩阵来表示，矩阵的行表示状态，列表</a:t>
            </a:r>
            <a:r>
              <a:rPr lang="zh-CN" altLang="en-US" sz="4400" b="1" dirty="0" smtClean="0">
                <a:latin typeface="宋体" panose="02010600030101010101" pitchFamily="2" charset="-122"/>
              </a:rPr>
              <a:t>示输入</a:t>
            </a:r>
            <a:r>
              <a:rPr lang="zh-CN" altLang="en-US" sz="4400" b="1" dirty="0">
                <a:latin typeface="宋体" panose="02010600030101010101" pitchFamily="2" charset="-122"/>
              </a:rPr>
              <a:t>字符，矩阵元素表示映射</a:t>
            </a:r>
            <a:r>
              <a:rPr lang="en-US" altLang="zh-CN" sz="4400" b="1" dirty="0">
                <a:latin typeface="宋体" panose="02010600030101010101" pitchFamily="2" charset="-122"/>
              </a:rPr>
              <a:t>M</a:t>
            </a:r>
            <a:r>
              <a:rPr lang="zh-CN" altLang="en-US" sz="4400" b="1" dirty="0">
                <a:latin typeface="宋体" panose="02010600030101010101" pitchFamily="2" charset="-122"/>
              </a:rPr>
              <a:t>（</a:t>
            </a:r>
            <a:r>
              <a:rPr lang="en-US" altLang="zh-CN" sz="4400" b="1" dirty="0">
                <a:latin typeface="宋体" panose="02010600030101010101" pitchFamily="2" charset="-122"/>
              </a:rPr>
              <a:t>q, a</a:t>
            </a:r>
            <a:r>
              <a:rPr lang="zh-CN" altLang="en-US" sz="4400" b="1" dirty="0">
                <a:latin typeface="宋体" panose="02010600030101010101" pitchFamily="2" charset="-122"/>
              </a:rPr>
              <a:t>）</a:t>
            </a:r>
            <a:r>
              <a:rPr lang="en-US" altLang="zh-CN" sz="4400" b="1" dirty="0">
                <a:latin typeface="宋体" panose="02010600030101010101" pitchFamily="2" charset="-122"/>
              </a:rPr>
              <a:t>=p.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4400" b="1" dirty="0">
                <a:latin typeface="宋体" panose="02010600030101010101" pitchFamily="2" charset="-122"/>
              </a:rPr>
              <a:t>    </a:t>
            </a:r>
            <a:r>
              <a:rPr lang="zh-CN" altLang="en-US" sz="4400" b="1" dirty="0">
                <a:latin typeface="宋体" panose="02010600030101010101" pitchFamily="2" charset="-122"/>
              </a:rPr>
              <a:t>同样我们可以作出上例的状态转换矩阵，如下表所示</a:t>
            </a:r>
            <a:endParaRPr lang="zh-CN" altLang="en-US" sz="4400" b="1" dirty="0">
              <a:solidFill>
                <a:schemeClr val="hlink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zh-CN" sz="2000" b="1" dirty="0">
              <a:latin typeface="宋体" panose="02010600030101010101" pitchFamily="2" charset="-122"/>
            </a:endParaRPr>
          </a:p>
        </p:txBody>
      </p:sp>
      <p:grpSp>
        <p:nvGrpSpPr>
          <p:cNvPr id="11268" name="Group 20"/>
          <p:cNvGrpSpPr>
            <a:grpSpLocks/>
          </p:cNvGrpSpPr>
          <p:nvPr/>
        </p:nvGrpSpPr>
        <p:grpSpPr bwMode="auto">
          <a:xfrm>
            <a:off x="4367214" y="3644900"/>
            <a:ext cx="3024187" cy="2376488"/>
            <a:chOff x="1791" y="2296"/>
            <a:chExt cx="1905" cy="1497"/>
          </a:xfrm>
        </p:grpSpPr>
        <p:sp>
          <p:nvSpPr>
            <p:cNvPr id="199686" name="Rectangle 6"/>
            <p:cNvSpPr>
              <a:spLocks noChangeArrowheads="1"/>
            </p:cNvSpPr>
            <p:nvPr/>
          </p:nvSpPr>
          <p:spPr bwMode="auto">
            <a:xfrm>
              <a:off x="1791" y="2296"/>
              <a:ext cx="1905" cy="1497"/>
            </a:xfrm>
            <a:prstGeom prst="rect">
              <a:avLst/>
            </a:prstGeom>
            <a:solidFill>
              <a:schemeClr val="accent1"/>
            </a:solidFill>
            <a:ln w="28575">
              <a:noFill/>
              <a:miter lim="800000"/>
              <a:headEnd/>
              <a:tailEnd/>
            </a:ln>
            <a:effectLst>
              <a:prstShdw prst="shdw18" dist="17961" dir="13500000">
                <a:schemeClr val="accent1">
                  <a:gamma/>
                  <a:shade val="60000"/>
                  <a:invGamma/>
                </a:schemeClr>
              </a:prstShdw>
            </a:effectLst>
          </p:spPr>
          <p:txBody>
            <a:bodyPr wrap="none"/>
            <a:lstStyle/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en-US" altLang="zh-CN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itchFamily="2" charset="-122"/>
                </a:rPr>
                <a:t>    </a:t>
              </a:r>
              <a:r>
                <a:rPr lang="zh-CN" altLang="en-US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itchFamily="2" charset="-122"/>
                </a:rPr>
                <a:t>字符       </a:t>
              </a:r>
              <a:r>
                <a:rPr lang="en-US" altLang="zh-CN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itchFamily="2" charset="-122"/>
                </a:rPr>
                <a:t>a           b</a:t>
              </a: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zh-CN" altLang="en-US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itchFamily="2" charset="-122"/>
                </a:rPr>
                <a:t>状态</a:t>
              </a: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zh-CN" altLang="en-US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itchFamily="2" charset="-122"/>
                </a:rPr>
                <a:t>  </a:t>
              </a:r>
              <a:r>
                <a:rPr lang="en-US" altLang="zh-CN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itchFamily="2" charset="-122"/>
                </a:rPr>
                <a:t>0            1           2</a:t>
              </a: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endParaRPr lang="en-US" altLang="zh-CN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itchFamily="2" charset="-122"/>
              </a:endParaRP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en-US" altLang="zh-CN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itchFamily="2" charset="-122"/>
                </a:rPr>
                <a:t>  1            3           2</a:t>
              </a: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endParaRPr lang="en-US" altLang="zh-CN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itchFamily="2" charset="-122"/>
              </a:endParaRP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en-US" altLang="zh-CN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itchFamily="2" charset="-122"/>
                </a:rPr>
                <a:t>  2            1           3</a:t>
              </a: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endParaRPr lang="en-US" altLang="zh-CN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itchFamily="2" charset="-122"/>
              </a:endParaRPr>
            </a:p>
            <a:p>
              <a:pPr marL="342900" indent="-342900">
                <a:spcBef>
                  <a:spcPct val="20000"/>
                </a:spcBef>
                <a:buClr>
                  <a:schemeClr val="folHlink"/>
                </a:buClr>
                <a:buSzPct val="60000"/>
                <a:defRPr/>
              </a:pPr>
              <a:r>
                <a:rPr lang="en-US" altLang="zh-CN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宋体" pitchFamily="2" charset="-122"/>
                </a:rPr>
                <a:t>  3            3           3</a:t>
              </a:r>
            </a:p>
          </p:txBody>
        </p:sp>
        <p:sp>
          <p:nvSpPr>
            <p:cNvPr id="199687" name="Line 7"/>
            <p:cNvSpPr>
              <a:spLocks noChangeShapeType="1"/>
            </p:cNvSpPr>
            <p:nvPr/>
          </p:nvSpPr>
          <p:spPr bwMode="auto">
            <a:xfrm>
              <a:off x="1791" y="2626"/>
              <a:ext cx="1905" cy="1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>
              <a:prstShdw prst="shdw18" dist="17961" dir="135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wrap="none"/>
            <a:lstStyle/>
            <a:p>
              <a:pPr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99688" name="Line 8"/>
            <p:cNvSpPr>
              <a:spLocks noChangeShapeType="1"/>
            </p:cNvSpPr>
            <p:nvPr/>
          </p:nvSpPr>
          <p:spPr bwMode="auto">
            <a:xfrm flipH="1">
              <a:off x="2381" y="2296"/>
              <a:ext cx="8" cy="1497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>
              <a:prstShdw prst="shdw17" dist="17961" dir="27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wrap="none"/>
            <a:lstStyle/>
            <a:p>
              <a:pPr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99689" name="Line 9"/>
            <p:cNvSpPr>
              <a:spLocks noChangeShapeType="1"/>
            </p:cNvSpPr>
            <p:nvPr/>
          </p:nvSpPr>
          <p:spPr bwMode="auto">
            <a:xfrm flipH="1">
              <a:off x="3016" y="2296"/>
              <a:ext cx="7" cy="1497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>
              <a:prstShdw prst="shdw17" dist="17961" dir="27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wrap="none"/>
            <a:lstStyle/>
            <a:p>
              <a:pPr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99690" name="Line 10"/>
            <p:cNvSpPr>
              <a:spLocks noChangeShapeType="1"/>
            </p:cNvSpPr>
            <p:nvPr/>
          </p:nvSpPr>
          <p:spPr bwMode="auto">
            <a:xfrm>
              <a:off x="1791" y="2296"/>
              <a:ext cx="598" cy="33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>
              <a:prstShdw prst="shdw18" dist="17961" dir="135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wrap="none"/>
            <a:lstStyle/>
            <a:p>
              <a:pPr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99691" name="Line 11"/>
            <p:cNvSpPr>
              <a:spLocks noChangeShapeType="1"/>
            </p:cNvSpPr>
            <p:nvPr/>
          </p:nvSpPr>
          <p:spPr bwMode="auto">
            <a:xfrm>
              <a:off x="1791" y="2886"/>
              <a:ext cx="1905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>
              <a:prstShdw prst="shdw18" dist="17961" dir="135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wrap="none"/>
            <a:lstStyle/>
            <a:p>
              <a:pPr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99692" name="Line 12"/>
            <p:cNvSpPr>
              <a:spLocks noChangeShapeType="1"/>
            </p:cNvSpPr>
            <p:nvPr/>
          </p:nvSpPr>
          <p:spPr bwMode="auto">
            <a:xfrm>
              <a:off x="1791" y="3203"/>
              <a:ext cx="1905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>
              <a:prstShdw prst="shdw18" dist="17961" dir="135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wrap="none"/>
            <a:lstStyle/>
            <a:p>
              <a:pPr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99693" name="Line 13"/>
            <p:cNvSpPr>
              <a:spLocks noChangeShapeType="1"/>
            </p:cNvSpPr>
            <p:nvPr/>
          </p:nvSpPr>
          <p:spPr bwMode="auto">
            <a:xfrm>
              <a:off x="1791" y="3521"/>
              <a:ext cx="1905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ffectLst>
              <a:prstShdw prst="shdw18" dist="17961" dir="13500000">
                <a:schemeClr val="bg1">
                  <a:gamma/>
                  <a:shade val="60000"/>
                  <a:invGamma/>
                </a:schemeClr>
              </a:prstShdw>
            </a:effectLst>
          </p:spPr>
          <p:txBody>
            <a:bodyPr wrap="none"/>
            <a:lstStyle/>
            <a:p>
              <a:pPr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</p:grpSp>
      <p:pic>
        <p:nvPicPr>
          <p:cNvPr id="199701" name="Picture 21" descr="dfa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6051" y="102489"/>
            <a:ext cx="4924425" cy="150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7851648" y="3474720"/>
            <a:ext cx="2865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11893"/>
                </a:solidFill>
              </a:rPr>
              <a:t>？？？？</a:t>
            </a:r>
            <a:r>
              <a:rPr lang="en-US" altLang="zh-CN" sz="2000" b="1" dirty="0" smtClean="0">
                <a:solidFill>
                  <a:srgbClr val="011893"/>
                </a:solidFill>
              </a:rPr>
              <a:t>/</a:t>
            </a:r>
            <a:r>
              <a:rPr lang="zh-CN" altLang="en-US" sz="2000" b="1" dirty="0" smtClean="0">
                <a:solidFill>
                  <a:srgbClr val="011893"/>
                </a:solidFill>
              </a:rPr>
              <a:t>少了什么？</a:t>
            </a:r>
            <a:endParaRPr lang="zh-CN" altLang="en-US" sz="2000" b="1" dirty="0">
              <a:solidFill>
                <a:srgbClr val="011893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851648" y="4746306"/>
            <a:ext cx="28651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11893"/>
                </a:solidFill>
              </a:rPr>
              <a:t>初始状态为</a:t>
            </a:r>
            <a:r>
              <a:rPr lang="en-US" altLang="zh-CN" sz="2000" b="1" dirty="0" smtClean="0">
                <a:solidFill>
                  <a:srgbClr val="011893"/>
                </a:solidFill>
              </a:rPr>
              <a:t>0</a:t>
            </a:r>
            <a:r>
              <a:rPr lang="zh-CN" altLang="en-US" sz="2000" b="1" dirty="0" smtClean="0">
                <a:solidFill>
                  <a:srgbClr val="011893"/>
                </a:solidFill>
              </a:rPr>
              <a:t>，终止状态集合为</a:t>
            </a:r>
            <a:r>
              <a:rPr lang="en-US" altLang="zh-CN" sz="2000" b="1" dirty="0" smtClean="0">
                <a:solidFill>
                  <a:srgbClr val="011893"/>
                </a:solidFill>
              </a:rPr>
              <a:t>{3}</a:t>
            </a:r>
            <a:endParaRPr lang="zh-CN" altLang="en-US" sz="2000" b="1" dirty="0">
              <a:solidFill>
                <a:srgbClr val="01189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0510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9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8C0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14225</TotalTime>
  <Words>5138</Words>
  <Application>Microsoft Office PowerPoint</Application>
  <PresentationFormat>宽屏</PresentationFormat>
  <Paragraphs>553</Paragraphs>
  <Slides>34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34</vt:i4>
      </vt:variant>
    </vt:vector>
  </HeadingPairs>
  <TitlesOfParts>
    <vt:vector size="52" baseType="lpstr">
      <vt:lpstr>方正粗倩简体</vt:lpstr>
      <vt:lpstr>黑体</vt:lpstr>
      <vt:lpstr>黑体</vt:lpstr>
      <vt:lpstr>楷体_GB2312</vt:lpstr>
      <vt:lpstr>宋体</vt:lpstr>
      <vt:lpstr>微软雅黑</vt:lpstr>
      <vt:lpstr>Arial</vt:lpstr>
      <vt:lpstr>Calibri</vt:lpstr>
      <vt:lpstr>Calibri Light</vt:lpstr>
      <vt:lpstr>Courier New</vt:lpstr>
      <vt:lpstr>Garamond</vt:lpstr>
      <vt:lpstr>Symbol</vt:lpstr>
      <vt:lpstr>Tahoma</vt:lpstr>
      <vt:lpstr>Times New Roman</vt:lpstr>
      <vt:lpstr>Wingdings</vt:lpstr>
      <vt:lpstr>1_Office 主题</vt:lpstr>
      <vt:lpstr>2_Office 主题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 四、DFA与NFA的关系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五、有穷自动机和正规文法的关系</vt:lpstr>
      <vt:lpstr>PowerPoint 演示文稿</vt:lpstr>
      <vt:lpstr>PowerPoint 演示文稿</vt:lpstr>
      <vt:lpstr>PowerPoint 演示文稿</vt:lpstr>
      <vt:lpstr>PowerPoint 演示文稿</vt:lpstr>
      <vt:lpstr>作业：</vt:lpstr>
      <vt:lpstr>思考题：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zhanghong</dc:creator>
  <cp:keywords/>
  <dc:description/>
  <cp:lastModifiedBy>jly</cp:lastModifiedBy>
  <cp:revision>835</cp:revision>
  <dcterms:created xsi:type="dcterms:W3CDTF">2015-10-08T06:42:00Z</dcterms:created>
  <dcterms:modified xsi:type="dcterms:W3CDTF">2021-03-25T15:39:54Z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2052-10.1.0.7643</vt:lpwstr>
  </property>
</Properties>
</file>